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51"/>
  </p:notesMasterIdLst>
  <p:handoutMasterIdLst>
    <p:handoutMasterId r:id="rId52"/>
  </p:handoutMasterIdLst>
  <p:sldIdLst>
    <p:sldId id="2375" r:id="rId6"/>
    <p:sldId id="1959" r:id="rId7"/>
    <p:sldId id="1977" r:id="rId8"/>
    <p:sldId id="2237" r:id="rId9"/>
    <p:sldId id="2238" r:id="rId10"/>
    <p:sldId id="2377" r:id="rId11"/>
    <p:sldId id="2382" r:id="rId12"/>
    <p:sldId id="2384" r:id="rId13"/>
    <p:sldId id="2385" r:id="rId14"/>
    <p:sldId id="2383" r:id="rId15"/>
    <p:sldId id="2380" r:id="rId16"/>
    <p:sldId id="2402" r:id="rId17"/>
    <p:sldId id="2391" r:id="rId18"/>
    <p:sldId id="2400" r:id="rId19"/>
    <p:sldId id="2389" r:id="rId20"/>
    <p:sldId id="2390" r:id="rId21"/>
    <p:sldId id="2381" r:id="rId22"/>
    <p:sldId id="2395" r:id="rId23"/>
    <p:sldId id="2396" r:id="rId24"/>
    <p:sldId id="2407" r:id="rId25"/>
    <p:sldId id="2397" r:id="rId26"/>
    <p:sldId id="2403" r:id="rId27"/>
    <p:sldId id="2404" r:id="rId28"/>
    <p:sldId id="2405" r:id="rId29"/>
    <p:sldId id="2378" r:id="rId30"/>
    <p:sldId id="2408" r:id="rId31"/>
    <p:sldId id="2409" r:id="rId32"/>
    <p:sldId id="2410" r:id="rId33"/>
    <p:sldId id="2411" r:id="rId34"/>
    <p:sldId id="2418" r:id="rId35"/>
    <p:sldId id="2412" r:id="rId36"/>
    <p:sldId id="2413" r:id="rId37"/>
    <p:sldId id="2414" r:id="rId38"/>
    <p:sldId id="2419" r:id="rId39"/>
    <p:sldId id="2415" r:id="rId40"/>
    <p:sldId id="2406" r:id="rId41"/>
    <p:sldId id="2393" r:id="rId42"/>
    <p:sldId id="2394" r:id="rId43"/>
    <p:sldId id="2315" r:id="rId44"/>
    <p:sldId id="2299" r:id="rId45"/>
    <p:sldId id="2304" r:id="rId46"/>
    <p:sldId id="2319" r:id="rId47"/>
    <p:sldId id="2321" r:id="rId48"/>
    <p:sldId id="2322" r:id="rId49"/>
    <p:sldId id="1948"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80"/>
            <p14:sldId id="2402"/>
            <p14:sldId id="2391"/>
            <p14:sldId id="2400"/>
            <p14:sldId id="2389"/>
            <p14:sldId id="2390"/>
            <p14:sldId id="2381"/>
            <p14:sldId id="2395"/>
            <p14:sldId id="2396"/>
            <p14:sldId id="2407"/>
            <p14:sldId id="2397"/>
            <p14:sldId id="2403"/>
            <p14:sldId id="2404"/>
            <p14:sldId id="2405"/>
          </p14:sldIdLst>
        </p14:section>
        <p14:section name="Survey" id="{69AF9E1F-2A83-8847-B327-94FB34911CEF}">
          <p14:sldIdLst>
            <p14:sldId id="2378"/>
            <p14:sldId id="2408"/>
            <p14:sldId id="2409"/>
            <p14:sldId id="2410"/>
            <p14:sldId id="2411"/>
            <p14:sldId id="2418"/>
            <p14:sldId id="2412"/>
            <p14:sldId id="2413"/>
            <p14:sldId id="2414"/>
            <p14:sldId id="2419"/>
            <p14:sldId id="2415"/>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0" autoAdjust="0"/>
    <p:restoredTop sz="56707" autoAdjust="0"/>
  </p:normalViewPr>
  <p:slideViewPr>
    <p:cSldViewPr snapToGrid="0">
      <p:cViewPr varScale="1">
        <p:scale>
          <a:sx n="38" d="100"/>
          <a:sy n="38" d="100"/>
        </p:scale>
        <p:origin x="2004" y="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1/20/2020 10:42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1/20/2020 10:42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lgorithms.dojo.news/static/dojo-diner/index.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depen.io/dannyooooo/pen/feb419a81bfc3431f78435120eeb30e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Node_(computer_science)"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Tree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Object_(computer_scienc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depen.io/dannyooooo/pen/ExaOjEQ"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odepen.io/dannyooooo/pen/ExaOjEQ"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odepen.io/dannyooooo/pen/229e50320ec54d6b8e2f845fa07672b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1/20/2020 10:42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b="0" i="0" kern="1200" dirty="0" err="1">
                <a:solidFill>
                  <a:schemeClr val="tx1"/>
                </a:solidFill>
                <a:effectLst/>
                <a:latin typeface="Segoe UI" panose="020B0502040204020203" pitchFamily="34" charset="0"/>
                <a:ea typeface="+mn-ea"/>
                <a:cs typeface="+mn-cs"/>
              </a:rPr>
              <a:t>Here</a:t>
            </a:r>
            <a:r>
              <a:rPr lang="en-US" sz="882" b="0" i="0" kern="1200" dirty="0">
                <a:solidFill>
                  <a:schemeClr val="tx1"/>
                </a:solidFill>
                <a:effectLst/>
                <a:latin typeface="Segoe UI" panose="020B0502040204020203" pitchFamily="34" charset="0"/>
                <a:ea typeface="+mn-ea"/>
                <a:cs typeface="+mn-cs"/>
              </a:rPr>
              <a:t>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activity is to get students some practice with CSS Selectors. We are assuming that they know CSS already to some degree so feel free to breeze through the slides while they are starting the activity. You shouldn’t spend much time at all lecturing them on CSS. They should be learning by playing the game. If you have swag or something you can give the students who finish first some prizes.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 students get together in groups no larger than 3 per group.</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Bring up the site: </a:t>
            </a:r>
            <a:r>
              <a:rPr lang="en-US" sz="882" b="1" i="0" u="sng" kern="1200" dirty="0">
                <a:solidFill>
                  <a:schemeClr val="tx1"/>
                </a:solidFill>
                <a:effectLst/>
                <a:latin typeface="Segoe UI" panose="020B0502040204020203" pitchFamily="34" charset="0"/>
                <a:ea typeface="+mn-ea"/>
                <a:cs typeface="+mn-cs"/>
                <a:hlinkClick r:id="rId3"/>
              </a:rPr>
              <a:t>Click Here to begin the activity.</a:t>
            </a:r>
            <a:r>
              <a:rPr lang="en-US" sz="882" b="1" i="0" u="sng" kern="1200" dirty="0">
                <a:solidFill>
                  <a:schemeClr val="tx1"/>
                </a:solidFill>
                <a:effectLst/>
                <a:latin typeface="Segoe UI" panose="020B0502040204020203" pitchFamily="34" charset="0"/>
                <a:ea typeface="+mn-ea"/>
                <a:cs typeface="+mn-cs"/>
              </a:rPr>
              <a: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i="0" u="none" kern="1200" dirty="0">
                <a:solidFill>
                  <a:schemeClr val="tx1"/>
                </a:solidFill>
                <a:effectLst/>
                <a:latin typeface="Segoe UI" panose="020B0502040204020203" pitchFamily="34" charset="0"/>
                <a:ea typeface="+mn-ea"/>
                <a:cs typeface="+mn-cs"/>
              </a:rPr>
              <a:t>It’s good to do the first couple for them so they can see the workflow.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560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bring up this website here: </a:t>
            </a:r>
            <a:r>
              <a:rPr lang="en-US" dirty="0">
                <a:hlinkClick r:id="rId3"/>
              </a:rPr>
              <a:t>https://codepen.io/dannyooooo/pen/feb419a81bfc3431f78435120eeb30e8</a:t>
            </a:r>
            <a:r>
              <a:rPr lang="en-US" dirty="0"/>
              <a:t> and demo it for the students if they are getting stuck or you’ve run out of time.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50970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24672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Talk about how JS was written by Brendan </a:t>
            </a:r>
            <a:r>
              <a:rPr lang="en-US" sz="882" b="0" i="0" kern="1200" dirty="0" err="1">
                <a:solidFill>
                  <a:schemeClr val="tx1"/>
                </a:solidFill>
                <a:effectLst/>
                <a:latin typeface="Segoe UI" panose="020B0502040204020203" pitchFamily="34" charset="0"/>
                <a:ea typeface="+mn-ea"/>
                <a:cs typeface="+mn-cs"/>
              </a:rPr>
              <a:t>Eich</a:t>
            </a:r>
            <a:r>
              <a:rPr lang="en-US" sz="882" b="0" i="0" kern="1200" dirty="0">
                <a:solidFill>
                  <a:schemeClr val="tx1"/>
                </a:solidFill>
                <a:effectLst/>
                <a:latin typeface="Segoe UI" panose="020B0502040204020203" pitchFamily="34" charset="0"/>
                <a:ea typeface="+mn-ea"/>
                <a:cs typeface="+mn-cs"/>
              </a:rPr>
              <a:t> when he was working at Netscape. The rumor is that he wrote it in 11 days.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the programming language of HTML and the Web.</a:t>
            </a:r>
          </a:p>
          <a:p>
            <a:r>
              <a:rPr lang="en-US" sz="882" b="0" i="0" kern="1200" dirty="0">
                <a:solidFill>
                  <a:schemeClr val="tx1"/>
                </a:solidFill>
                <a:effectLst/>
                <a:latin typeface="Segoe UI" panose="020B0502040204020203" pitchFamily="34" charset="0"/>
                <a:ea typeface="+mn-ea"/>
                <a:cs typeface="+mn-cs"/>
              </a:rPr>
              <a:t>JavaScript is a programming language used to make web pages interactive. It is what gives a page life—the interactive elements and animation that engage a user. If you've ever used a search box on a home page, checked a live baseball score on a news site, or watched a video, it has likely been produced by JavaScript.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err="1">
                <a:solidFill>
                  <a:schemeClr val="tx1"/>
                </a:solidFill>
                <a:effectLst/>
                <a:latin typeface="Segoe UI" panose="020B0502040204020203" pitchFamily="34" charset="0"/>
                <a:ea typeface="+mn-ea"/>
                <a:cs typeface="+mn-cs"/>
              </a:rPr>
              <a:t>Javascript</a:t>
            </a:r>
            <a:r>
              <a:rPr lang="en-US" sz="882" b="0" i="0" kern="1200" dirty="0">
                <a:solidFill>
                  <a:schemeClr val="tx1"/>
                </a:solidFill>
                <a:effectLst/>
                <a:latin typeface="Segoe UI" panose="020B0502040204020203" pitchFamily="34" charset="0"/>
                <a:ea typeface="+mn-ea"/>
                <a:cs typeface="+mn-cs"/>
              </a:rPr>
              <a:t> (JS) is a scripting languages, primarily used on the Web. It is used to enhance HTML pages and is commonly found embedded in HTML code. JavaScript is an interpreted language. Thus, it doesn't need to be compiled. JavaScript renders web pages in an interactive and dynamic fashion. This allowing the pages to react to events, exhibit special effects, accept variable text, validate </a:t>
            </a:r>
            <a:r>
              <a:rPr lang="en-US" sz="882" b="0" i="0" u="sng" kern="1200" dirty="0">
                <a:solidFill>
                  <a:schemeClr val="tx1"/>
                </a:solidFill>
                <a:effectLst/>
                <a:latin typeface="Segoe UI" panose="020B0502040204020203" pitchFamily="34" charset="0"/>
                <a:ea typeface="+mn-ea"/>
                <a:cs typeface="+mn-cs"/>
              </a:rPr>
              <a:t>data</a:t>
            </a:r>
            <a:r>
              <a:rPr lang="en-US" sz="882" b="0" i="0" kern="1200" dirty="0">
                <a:solidFill>
                  <a:schemeClr val="tx1"/>
                </a:solidFill>
                <a:effectLst/>
                <a:latin typeface="Segoe UI" panose="020B0502040204020203" pitchFamily="34" charset="0"/>
                <a:ea typeface="+mn-ea"/>
                <a:cs typeface="+mn-cs"/>
              </a:rPr>
              <a:t>, create cookies, detect a user’s browser, etc.</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easy to learn.</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JavaScript Can Change HTML Content</a:t>
            </a:r>
          </a:p>
          <a:p>
            <a:r>
              <a:rPr lang="en-US" sz="882" b="0" i="0" kern="1200" dirty="0">
                <a:solidFill>
                  <a:schemeClr val="tx1"/>
                </a:solidFill>
                <a:effectLst/>
                <a:latin typeface="Segoe UI" panose="020B0502040204020203" pitchFamily="34" charset="0"/>
                <a:ea typeface="+mn-ea"/>
                <a:cs typeface="+mn-cs"/>
              </a:rPr>
              <a:t>A JavaScript function is a block of JavaScript code, that can be executed when "called" for.</a:t>
            </a:r>
          </a:p>
          <a:p>
            <a:r>
              <a:rPr lang="en-US" sz="882" b="0" i="0" kern="1200" dirty="0">
                <a:solidFill>
                  <a:schemeClr val="tx1"/>
                </a:solidFill>
                <a:effectLst/>
                <a:latin typeface="Segoe UI" panose="020B0502040204020203" pitchFamily="34" charset="0"/>
                <a:ea typeface="+mn-ea"/>
                <a:cs typeface="+mn-cs"/>
              </a:rPr>
              <a:t>For example, a function can be called when an </a:t>
            </a:r>
            <a:r>
              <a:rPr lang="en-US" sz="882" b="1" i="0" kern="1200" dirty="0">
                <a:solidFill>
                  <a:schemeClr val="tx1"/>
                </a:solidFill>
                <a:effectLst/>
                <a:latin typeface="Segoe UI" panose="020B0502040204020203" pitchFamily="34" charset="0"/>
                <a:ea typeface="+mn-ea"/>
                <a:cs typeface="+mn-cs"/>
              </a:rPr>
              <a:t>event</a:t>
            </a:r>
            <a:r>
              <a:rPr lang="en-US" sz="882" b="0" i="0" kern="1200" dirty="0">
                <a:solidFill>
                  <a:schemeClr val="tx1"/>
                </a:solidFill>
                <a:effectLst/>
                <a:latin typeface="Segoe UI" panose="020B0502040204020203" pitchFamily="34" charset="0"/>
                <a:ea typeface="+mn-ea"/>
                <a:cs typeface="+mn-cs"/>
              </a:rPr>
              <a:t> occurs, like when the user clicks a button.</a:t>
            </a:r>
          </a:p>
          <a:p>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HTML Versus JavaScript</a:t>
            </a:r>
          </a:p>
          <a:p>
            <a:pPr fontAlgn="base"/>
            <a:r>
              <a:rPr lang="en-US" sz="882" b="0" i="0" kern="1200" dirty="0">
                <a:solidFill>
                  <a:schemeClr val="tx1"/>
                </a:solidFill>
                <a:effectLst/>
                <a:latin typeface="Segoe UI" panose="020B0502040204020203" pitchFamily="34" charset="0"/>
                <a:ea typeface="+mn-ea"/>
                <a:cs typeface="+mn-cs"/>
              </a:rPr>
              <a:t>HTML and JavaScript are complementary languages. HTML is a markup language designed for defining static webpage content. It is what gives a webpage its basic structure. JavaScript is a programming language designed for performing dynamic tasks within that page, like animation or a search box. </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JavaScript is designed to run within the HTML structure of a website and is often used multiple times. If you're writing code, your JavaScript will be more easily accessible if placed them in separate files (using a .JS extension helps identify them). You then link the JavaScript to your HTML by inserting a tag</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47638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Walk them through the example above,</a:t>
            </a:r>
          </a:p>
          <a:p>
            <a:endParaRPr lang="en-US" b="1" dirty="0"/>
          </a:p>
          <a:p>
            <a:endParaRPr lang="en-US" b="1" dirty="0"/>
          </a:p>
          <a:p>
            <a:r>
              <a:rPr lang="en-US" b="1" dirty="0"/>
              <a:t>*** Demo: Open </a:t>
            </a:r>
            <a:r>
              <a:rPr lang="en-US" b="1" dirty="0" err="1"/>
              <a:t>JSBin</a:t>
            </a:r>
            <a:r>
              <a:rPr lang="en-US" b="1" dirty="0"/>
              <a:t> and run each of the 13 functions there. Have the students predict out loud what they think the output of each statement. https://</a:t>
            </a:r>
            <a:r>
              <a:rPr lang="en-US" b="1" dirty="0" err="1"/>
              <a:t>jsbin.com</a:t>
            </a:r>
            <a:r>
              <a:rPr lang="en-US" b="1" dirty="0"/>
              <a:t>/</a:t>
            </a:r>
            <a:r>
              <a:rPr lang="en-US" b="1" dirty="0" err="1"/>
              <a:t>casegoy</a:t>
            </a:r>
            <a:r>
              <a:rPr lang="en-US" b="1" dirty="0"/>
              <a:t>/</a:t>
            </a:r>
            <a:r>
              <a:rPr lang="en-US" b="1" dirty="0" err="1"/>
              <a:t>edit?js,console</a:t>
            </a:r>
            <a:endParaRPr lang="en-US" b="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2863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Start with explaining the difference between the source code of a webpage and the DOM</a:t>
            </a:r>
          </a:p>
          <a:p>
            <a:pPr marL="171450" indent="-171450">
              <a:buFont typeface="Arial" panose="020B0604020202020204" pitchFamily="34" charset="0"/>
              <a:buChar char="•"/>
            </a:pPr>
            <a:r>
              <a:rPr lang="en-US" b="1" dirty="0"/>
              <a:t>We use </a:t>
            </a:r>
            <a:r>
              <a:rPr lang="en-US" b="1" dirty="0" err="1"/>
              <a:t>Javascript</a:t>
            </a:r>
            <a:r>
              <a:rPr lang="en-US" b="1" dirty="0"/>
              <a:t> to change the DOM on a webpage so we don’t have to reload the page each time someone clicks on something</a:t>
            </a:r>
          </a:p>
          <a:p>
            <a:pPr marL="171450" indent="-171450">
              <a:buFont typeface="Arial" panose="020B0604020202020204" pitchFamily="34" charset="0"/>
              <a:buChar char="•"/>
            </a:pPr>
            <a:endParaRPr lang="en-US" b="1" dirty="0"/>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connects web pages to scripts or programming languages by representing the structure of a document—such as the HTML representing a web page—in memory. Usually that means JavaScript, although modeling HTML, SVG, or XML documents as objects is not part of the JavaScript language, as such.</a:t>
            </a:r>
          </a:p>
          <a:p>
            <a:r>
              <a:rPr lang="en-US" sz="882" b="0" i="0" kern="1200" dirty="0">
                <a:solidFill>
                  <a:schemeClr val="tx1"/>
                </a:solidFill>
                <a:effectLst/>
                <a:latin typeface="Segoe UI" panose="020B0502040204020203" pitchFamily="34" charset="0"/>
                <a:ea typeface="+mn-ea"/>
                <a:cs typeface="+mn-cs"/>
              </a:rPr>
              <a:t>The DOM represents a document with a logical tree. Each branch of the tree ends in a node, and each node contains objects. DOM methods allow programmatic access to the tree; with them you can change the document's structure, style, or content. Nodes can also have event handlers attached to them; once an event is triggered, the event handlers get executed.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Document Object Model (DOM) is a programming interface for HTML and XML documents. It represents the page so that programs can change the document structure, style, and content. The DOM represents the document as nodes and objects. That way, programming languages can connect to the page.</a:t>
            </a:r>
          </a:p>
          <a:p>
            <a:r>
              <a:rPr lang="en-US" sz="882" b="0" i="0" kern="1200" dirty="0">
                <a:solidFill>
                  <a:schemeClr val="tx1"/>
                </a:solidFill>
                <a:effectLst/>
                <a:latin typeface="Segoe UI" panose="020B0502040204020203" pitchFamily="34" charset="0"/>
                <a:ea typeface="+mn-ea"/>
                <a:cs typeface="+mn-cs"/>
              </a:rPr>
              <a:t>A Web page is a document. This document can be either displayed in the browser window or as the HTML source. But it is the same document in both cases. The Document Object Model (DOM) represents that same document so it can be manipulated. The DOM is an object-oriented representation of the web page, which can be modified with a scripting language such as JavaScript.</a:t>
            </a:r>
          </a:p>
          <a:p>
            <a:endParaRPr lang="en-US" b="1" dirty="0"/>
          </a:p>
          <a:p>
            <a:r>
              <a:rPr lang="en-US" dirty="0"/>
              <a:t>Wikipedia:</a:t>
            </a:r>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is a </a:t>
            </a:r>
            <a:r>
              <a:rPr lang="en-US" sz="882" b="0" i="0" u="none" strike="noStrike" kern="1200" dirty="0">
                <a:solidFill>
                  <a:schemeClr val="tx1"/>
                </a:solidFill>
                <a:effectLst/>
                <a:latin typeface="Segoe UI" panose="020B0502040204020203" pitchFamily="34" charset="0"/>
                <a:ea typeface="+mn-ea"/>
                <a:cs typeface="+mn-cs"/>
                <a:hlinkClick r:id="rId3" tooltip="Cross-platform"/>
              </a:rPr>
              <a:t>cross-platform</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4" tooltip="Programming language"/>
              </a:rPr>
              <a:t>language</a:t>
            </a:r>
            <a:r>
              <a:rPr lang="en-US" sz="882" b="0" i="0" kern="1200" dirty="0">
                <a:solidFill>
                  <a:schemeClr val="tx1"/>
                </a:solidFill>
                <a:effectLst/>
                <a:latin typeface="Segoe UI" panose="020B0502040204020203" pitchFamily="34" charset="0"/>
                <a:ea typeface="+mn-ea"/>
                <a:cs typeface="+mn-cs"/>
              </a:rPr>
              <a:t>-independent interface that treats an </a:t>
            </a:r>
            <a:r>
              <a:rPr lang="en-US" sz="882" b="0" i="0" u="none" strike="noStrike" kern="1200" dirty="0">
                <a:solidFill>
                  <a:schemeClr val="tx1"/>
                </a:solidFill>
                <a:effectLst/>
                <a:latin typeface="Segoe UI" panose="020B0502040204020203" pitchFamily="34" charset="0"/>
                <a:ea typeface="+mn-ea"/>
                <a:cs typeface="+mn-cs"/>
                <a:hlinkClick r:id="rId5" tooltip="XML"/>
              </a:rPr>
              <a:t>XML</a:t>
            </a:r>
            <a:r>
              <a:rPr lang="en-US" sz="882" b="0" i="0" kern="1200" dirty="0">
                <a:solidFill>
                  <a:schemeClr val="tx1"/>
                </a:solidFill>
                <a:effectLst/>
                <a:latin typeface="Segoe UI" panose="020B0502040204020203" pitchFamily="34" charset="0"/>
                <a:ea typeface="+mn-ea"/>
                <a:cs typeface="+mn-cs"/>
              </a:rPr>
              <a:t> or </a:t>
            </a:r>
            <a:r>
              <a:rPr lang="en-US" sz="882" b="0" i="0" u="none" strike="noStrike" kern="1200" dirty="0">
                <a:solidFill>
                  <a:schemeClr val="tx1"/>
                </a:solidFill>
                <a:effectLst/>
                <a:latin typeface="Segoe UI" panose="020B0502040204020203" pitchFamily="34" charset="0"/>
                <a:ea typeface="+mn-ea"/>
                <a:cs typeface="+mn-cs"/>
                <a:hlinkClick r:id="rId6" tooltip="HTML"/>
              </a:rPr>
              <a:t>HTML</a:t>
            </a:r>
            <a:r>
              <a:rPr lang="en-US" sz="882" b="0" i="0" kern="1200" dirty="0">
                <a:solidFill>
                  <a:schemeClr val="tx1"/>
                </a:solidFill>
                <a:effectLst/>
                <a:latin typeface="Segoe UI" panose="020B0502040204020203" pitchFamily="34" charset="0"/>
                <a:ea typeface="+mn-ea"/>
                <a:cs typeface="+mn-cs"/>
              </a:rPr>
              <a:t> document as a </a:t>
            </a:r>
            <a:r>
              <a:rPr lang="en-US" sz="882" b="0" i="0" u="none" strike="noStrike" kern="1200" dirty="0">
                <a:solidFill>
                  <a:schemeClr val="tx1"/>
                </a:solidFill>
                <a:effectLst/>
                <a:latin typeface="Segoe UI" panose="020B0502040204020203" pitchFamily="34" charset="0"/>
                <a:ea typeface="+mn-ea"/>
                <a:cs typeface="+mn-cs"/>
                <a:hlinkClick r:id="rId7" tooltip="Tree structure"/>
              </a:rPr>
              <a:t>tree structure</a:t>
            </a:r>
            <a:r>
              <a:rPr lang="en-US" sz="882" b="0" i="0" kern="1200" dirty="0">
                <a:solidFill>
                  <a:schemeClr val="tx1"/>
                </a:solidFill>
                <a:effectLst/>
                <a:latin typeface="Segoe UI" panose="020B0502040204020203" pitchFamily="34" charset="0"/>
                <a:ea typeface="+mn-ea"/>
                <a:cs typeface="+mn-cs"/>
              </a:rPr>
              <a:t> wherein each </a:t>
            </a:r>
            <a:r>
              <a:rPr lang="en-US" sz="882" b="0" i="0" u="none" strike="noStrike" kern="1200" dirty="0">
                <a:solidFill>
                  <a:schemeClr val="tx1"/>
                </a:solidFill>
                <a:effectLst/>
                <a:latin typeface="Segoe UI" panose="020B0502040204020203" pitchFamily="34" charset="0"/>
                <a:ea typeface="+mn-ea"/>
                <a:cs typeface="+mn-cs"/>
                <a:hlinkClick r:id="rId8" tooltip="Node (computer science)"/>
              </a:rPr>
              <a:t>node</a:t>
            </a:r>
            <a:r>
              <a:rPr lang="en-US" sz="882" b="0" i="0" kern="1200" dirty="0">
                <a:solidFill>
                  <a:schemeClr val="tx1"/>
                </a:solidFill>
                <a:effectLst/>
                <a:latin typeface="Segoe UI" panose="020B0502040204020203" pitchFamily="34" charset="0"/>
                <a:ea typeface="+mn-ea"/>
                <a:cs typeface="+mn-cs"/>
              </a:rPr>
              <a:t> is an </a:t>
            </a:r>
            <a:r>
              <a:rPr lang="en-US" sz="882" b="0" i="0" u="none" strike="noStrike" kern="1200" dirty="0">
                <a:solidFill>
                  <a:schemeClr val="tx1"/>
                </a:solidFill>
                <a:effectLst/>
                <a:latin typeface="Segoe UI" panose="020B0502040204020203" pitchFamily="34" charset="0"/>
                <a:ea typeface="+mn-ea"/>
                <a:cs typeface="+mn-cs"/>
                <a:hlinkClick r:id="rId9" tooltip="Object (computer science)"/>
              </a:rPr>
              <a:t>object</a:t>
            </a:r>
            <a:r>
              <a:rPr lang="en-US" sz="882" b="0" i="0" kern="1200" dirty="0">
                <a:solidFill>
                  <a:schemeClr val="tx1"/>
                </a:solidFill>
                <a:effectLst/>
                <a:latin typeface="Segoe UI" panose="020B0502040204020203" pitchFamily="34" charset="0"/>
                <a:ea typeface="+mn-ea"/>
                <a:cs typeface="+mn-cs"/>
              </a:rPr>
              <a:t> representing a part of the document. The DOM represents a document with a logical tree. Each branch of the tree ends in a node, and each node contains objects. DOM methods allow programmatic access to the tree; with them one can change the structure, style or content of a document. Nodes can have event handlers attached to them. Once an event is triggered, the event handlers get executed.</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5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01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just to get some exposure to jQuery so that they can create a </a:t>
            </a:r>
            <a:r>
              <a:rPr lang="en-US" dirty="0" err="1"/>
              <a:t>pokedex</a:t>
            </a:r>
            <a:r>
              <a:rPr lang="en-US" dirty="0"/>
              <a:t>. </a:t>
            </a:r>
          </a:p>
          <a:p>
            <a:r>
              <a:rPr lang="en-US" dirty="0"/>
              <a:t>Code will be provided for this section.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71638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 Demo: With jQuery you select (query) HTML elements and perform "actions" on them.</a:t>
            </a:r>
          </a:p>
          <a:p>
            <a:endParaRPr lang="en-US" sz="882" b="1"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is a fast, small, and feature-rich JavaScript library. It makes things like HTML document traversal and manipulation, event handling, animation, and Ajax much simpler with an easy-to-use API that works across a multitude of browsers. With a combination of versatility and extensibility, jQuery has changed the way that millions of people write JavaScript.</a:t>
            </a:r>
            <a:endParaRPr lang="en-US" sz="882" b="1"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Open an editor and review jQuery Syntax. The jQuery syntax is tailor-made for </a:t>
            </a:r>
            <a:r>
              <a:rPr lang="en-US" sz="882" b="1" i="0" kern="1200" dirty="0">
                <a:solidFill>
                  <a:schemeClr val="tx1"/>
                </a:solidFill>
                <a:effectLst/>
                <a:latin typeface="Segoe UI" panose="020B0502040204020203" pitchFamily="34" charset="0"/>
                <a:ea typeface="+mn-ea"/>
                <a:cs typeface="+mn-cs"/>
              </a:rPr>
              <a:t>selecting</a:t>
            </a:r>
            <a:r>
              <a:rPr lang="en-US" sz="882" b="0" i="0" kern="1200" dirty="0">
                <a:solidFill>
                  <a:schemeClr val="tx1"/>
                </a:solidFill>
                <a:effectLst/>
                <a:latin typeface="Segoe UI" panose="020B0502040204020203" pitchFamily="34" charset="0"/>
                <a:ea typeface="+mn-ea"/>
                <a:cs typeface="+mn-cs"/>
              </a:rPr>
              <a:t> HTML elements and performing some </a:t>
            </a:r>
            <a:r>
              <a:rPr lang="en-US" sz="882" b="1" i="0"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is a </a:t>
            </a:r>
            <a:r>
              <a:rPr lang="en-US" sz="882" b="0" i="0" kern="1200" dirty="0" err="1">
                <a:solidFill>
                  <a:schemeClr val="tx1"/>
                </a:solidFill>
                <a:effectLst/>
                <a:latin typeface="Segoe UI" panose="020B0502040204020203" pitchFamily="34" charset="0"/>
                <a:ea typeface="+mn-ea"/>
                <a:cs typeface="+mn-cs"/>
              </a:rPr>
              <a:t>codepen</a:t>
            </a:r>
            <a:r>
              <a:rPr lang="en-US" sz="882" b="0" i="0" kern="1200" dirty="0">
                <a:solidFill>
                  <a:schemeClr val="tx1"/>
                </a:solidFill>
                <a:effectLst/>
                <a:latin typeface="Segoe UI" panose="020B0502040204020203" pitchFamily="34" charset="0"/>
                <a:ea typeface="+mn-ea"/>
                <a:cs typeface="+mn-cs"/>
              </a:rPr>
              <a:t> loaded with a demo of .hide and .get</a:t>
            </a:r>
          </a:p>
          <a:p>
            <a:r>
              <a:rPr lang="en-US" dirty="0">
                <a:hlinkClick r:id="rId3"/>
              </a:rPr>
              <a:t>https://codepen.io/dannyooooo/pen/ExaOjEQ</a:t>
            </a: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 sign to define/access jQuery</a:t>
            </a:r>
          </a:p>
          <a:p>
            <a:r>
              <a:rPr lang="en-US" sz="882" b="0" i="0" kern="1200" dirty="0">
                <a:solidFill>
                  <a:schemeClr val="tx1"/>
                </a:solidFill>
                <a:effectLst/>
                <a:latin typeface="Segoe UI" panose="020B0502040204020203" pitchFamily="34" charset="0"/>
                <a:ea typeface="+mn-ea"/>
                <a:cs typeface="+mn-cs"/>
              </a:rPr>
              <a:t>A (</a:t>
            </a:r>
            <a:r>
              <a:rPr lang="en-US" sz="882" b="0" i="1" kern="1200" dirty="0">
                <a:solidFill>
                  <a:schemeClr val="tx1"/>
                </a:solidFill>
                <a:effectLst/>
                <a:latin typeface="Segoe UI" panose="020B0502040204020203" pitchFamily="34" charset="0"/>
                <a:ea typeface="+mn-ea"/>
                <a:cs typeface="+mn-cs"/>
              </a:rPr>
              <a:t>selector</a:t>
            </a:r>
            <a:r>
              <a:rPr lang="en-US" sz="882" b="0" i="0" kern="1200" dirty="0">
                <a:solidFill>
                  <a:schemeClr val="tx1"/>
                </a:solidFill>
                <a:effectLst/>
                <a:latin typeface="Segoe UI" panose="020B0502040204020203" pitchFamily="34" charset="0"/>
                <a:ea typeface="+mn-ea"/>
                <a:cs typeface="+mn-cs"/>
              </a:rPr>
              <a:t>) to "query (or find)" HTML elements</a:t>
            </a:r>
          </a:p>
          <a:p>
            <a:r>
              <a:rPr lang="en-US" sz="882" b="0" i="0" kern="1200" dirty="0">
                <a:solidFill>
                  <a:schemeClr val="tx1"/>
                </a:solidFill>
                <a:effectLst/>
                <a:latin typeface="Segoe UI" panose="020B0502040204020203" pitchFamily="34" charset="0"/>
                <a:ea typeface="+mn-ea"/>
                <a:cs typeface="+mn-cs"/>
              </a:rPr>
              <a:t>A jQuery </a:t>
            </a:r>
            <a:r>
              <a:rPr lang="en-US" sz="882" b="0" i="1"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to be performed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Examples: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$(this).hide() - hides the current element.</a:t>
            </a:r>
          </a:p>
          <a:p>
            <a:r>
              <a:rPr lang="en-US" sz="882" b="0" i="0" kern="1200" dirty="0">
                <a:solidFill>
                  <a:schemeClr val="tx1"/>
                </a:solidFill>
                <a:effectLst/>
                <a:latin typeface="Segoe UI" panose="020B0502040204020203" pitchFamily="34" charset="0"/>
                <a:ea typeface="+mn-ea"/>
                <a:cs typeface="+mn-cs"/>
              </a:rPr>
              <a:t>$("p").hide() - hides all &lt;p&gt; elements.</a:t>
            </a:r>
          </a:p>
          <a:p>
            <a:r>
              <a:rPr lang="en-US" sz="882" b="0" i="0" kern="1200" dirty="0">
                <a:solidFill>
                  <a:schemeClr val="tx1"/>
                </a:solidFill>
                <a:effectLst/>
                <a:latin typeface="Segoe UI" panose="020B0502040204020203" pitchFamily="34" charset="0"/>
                <a:ea typeface="+mn-ea"/>
                <a:cs typeface="+mn-cs"/>
              </a:rPr>
              <a:t>$(".test").hide() - hides all elements with class="test".</a:t>
            </a:r>
          </a:p>
          <a:p>
            <a:r>
              <a:rPr lang="en-US" sz="882" b="0" i="0" kern="1200" dirty="0">
                <a:solidFill>
                  <a:schemeClr val="tx1"/>
                </a:solidFill>
                <a:effectLst/>
                <a:latin typeface="Segoe UI" panose="020B0502040204020203" pitchFamily="34" charset="0"/>
                <a:ea typeface="+mn-ea"/>
                <a:cs typeface="+mn-cs"/>
              </a:rPr>
              <a:t>$("#test").hide() - hides the element with id="test".</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73929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 Demo: With jQuery you select (query) HTML elements and perform "actions" on them.</a:t>
            </a:r>
          </a:p>
          <a:p>
            <a:endParaRPr lang="en-US" sz="882" b="1"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is a fast, small, and feature-rich JavaScript library. It makes things like HTML document traversal and manipulation, event handling, animation, and Ajax much simpler with an easy-to-use API that works across a multitude of browsers. With a combination of versatility and extensibility, jQuery has changed the way that millions of people write JavaScript.</a:t>
            </a:r>
            <a:endParaRPr lang="en-US" sz="882" b="1"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Open an editor and review jQuery Syntax. The jQuery syntax is tailor-made for </a:t>
            </a:r>
            <a:r>
              <a:rPr lang="en-US" sz="882" b="1" i="0" kern="1200" dirty="0">
                <a:solidFill>
                  <a:schemeClr val="tx1"/>
                </a:solidFill>
                <a:effectLst/>
                <a:latin typeface="Segoe UI" panose="020B0502040204020203" pitchFamily="34" charset="0"/>
                <a:ea typeface="+mn-ea"/>
                <a:cs typeface="+mn-cs"/>
              </a:rPr>
              <a:t>selecting</a:t>
            </a:r>
            <a:r>
              <a:rPr lang="en-US" sz="882" b="0" i="0" kern="1200" dirty="0">
                <a:solidFill>
                  <a:schemeClr val="tx1"/>
                </a:solidFill>
                <a:effectLst/>
                <a:latin typeface="Segoe UI" panose="020B0502040204020203" pitchFamily="34" charset="0"/>
                <a:ea typeface="+mn-ea"/>
                <a:cs typeface="+mn-cs"/>
              </a:rPr>
              <a:t> HTML elements and performing some </a:t>
            </a:r>
            <a:r>
              <a:rPr lang="en-US" sz="882" b="1" i="0"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is a </a:t>
            </a:r>
            <a:r>
              <a:rPr lang="en-US" sz="882" b="0" i="0" kern="1200" dirty="0" err="1">
                <a:solidFill>
                  <a:schemeClr val="tx1"/>
                </a:solidFill>
                <a:effectLst/>
                <a:latin typeface="Segoe UI" panose="020B0502040204020203" pitchFamily="34" charset="0"/>
                <a:ea typeface="+mn-ea"/>
                <a:cs typeface="+mn-cs"/>
              </a:rPr>
              <a:t>codepen</a:t>
            </a:r>
            <a:r>
              <a:rPr lang="en-US" sz="882" b="0" i="0" kern="1200" dirty="0">
                <a:solidFill>
                  <a:schemeClr val="tx1"/>
                </a:solidFill>
                <a:effectLst/>
                <a:latin typeface="Segoe UI" panose="020B0502040204020203" pitchFamily="34" charset="0"/>
                <a:ea typeface="+mn-ea"/>
                <a:cs typeface="+mn-cs"/>
              </a:rPr>
              <a:t> loaded with a demo of .hide and .get</a:t>
            </a:r>
          </a:p>
          <a:p>
            <a:r>
              <a:rPr lang="en-US" dirty="0">
                <a:hlinkClick r:id="rId3"/>
              </a:rPr>
              <a:t>https://codepen.io/dannyooooo/pen/ExaOjEQ</a:t>
            </a: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 sign to define/access jQuery</a:t>
            </a:r>
          </a:p>
          <a:p>
            <a:r>
              <a:rPr lang="en-US" sz="882" b="0" i="0" kern="1200" dirty="0">
                <a:solidFill>
                  <a:schemeClr val="tx1"/>
                </a:solidFill>
                <a:effectLst/>
                <a:latin typeface="Segoe UI" panose="020B0502040204020203" pitchFamily="34" charset="0"/>
                <a:ea typeface="+mn-ea"/>
                <a:cs typeface="+mn-cs"/>
              </a:rPr>
              <a:t>A (</a:t>
            </a:r>
            <a:r>
              <a:rPr lang="en-US" sz="882" b="0" i="1" kern="1200" dirty="0">
                <a:solidFill>
                  <a:schemeClr val="tx1"/>
                </a:solidFill>
                <a:effectLst/>
                <a:latin typeface="Segoe UI" panose="020B0502040204020203" pitchFamily="34" charset="0"/>
                <a:ea typeface="+mn-ea"/>
                <a:cs typeface="+mn-cs"/>
              </a:rPr>
              <a:t>selector</a:t>
            </a:r>
            <a:r>
              <a:rPr lang="en-US" sz="882" b="0" i="0" kern="1200" dirty="0">
                <a:solidFill>
                  <a:schemeClr val="tx1"/>
                </a:solidFill>
                <a:effectLst/>
                <a:latin typeface="Segoe UI" panose="020B0502040204020203" pitchFamily="34" charset="0"/>
                <a:ea typeface="+mn-ea"/>
                <a:cs typeface="+mn-cs"/>
              </a:rPr>
              <a:t>) to "query (or find)" HTML elements</a:t>
            </a:r>
          </a:p>
          <a:p>
            <a:r>
              <a:rPr lang="en-US" sz="882" b="0" i="0" kern="1200" dirty="0">
                <a:solidFill>
                  <a:schemeClr val="tx1"/>
                </a:solidFill>
                <a:effectLst/>
                <a:latin typeface="Segoe UI" panose="020B0502040204020203" pitchFamily="34" charset="0"/>
                <a:ea typeface="+mn-ea"/>
                <a:cs typeface="+mn-cs"/>
              </a:rPr>
              <a:t>A jQuery </a:t>
            </a:r>
            <a:r>
              <a:rPr lang="en-US" sz="882" b="0" i="1"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to be performed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Examples: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$(this).hide() - hides the current element.</a:t>
            </a:r>
          </a:p>
          <a:p>
            <a:r>
              <a:rPr lang="en-US" sz="882" b="0" i="0" kern="1200" dirty="0">
                <a:solidFill>
                  <a:schemeClr val="tx1"/>
                </a:solidFill>
                <a:effectLst/>
                <a:latin typeface="Segoe UI" panose="020B0502040204020203" pitchFamily="34" charset="0"/>
                <a:ea typeface="+mn-ea"/>
                <a:cs typeface="+mn-cs"/>
              </a:rPr>
              <a:t>$("p").hide() - hides all &lt;p&gt; elements.</a:t>
            </a:r>
          </a:p>
          <a:p>
            <a:r>
              <a:rPr lang="en-US" sz="882" b="0" i="0" kern="1200" dirty="0">
                <a:solidFill>
                  <a:schemeClr val="tx1"/>
                </a:solidFill>
                <a:effectLst/>
                <a:latin typeface="Segoe UI" panose="020B0502040204020203" pitchFamily="34" charset="0"/>
                <a:ea typeface="+mn-ea"/>
                <a:cs typeface="+mn-cs"/>
              </a:rPr>
              <a:t>$(".test").hide() - hides all elements with class="test".</a:t>
            </a:r>
          </a:p>
          <a:p>
            <a:r>
              <a:rPr lang="en-US" sz="882" b="0" i="0" kern="1200" dirty="0">
                <a:solidFill>
                  <a:schemeClr val="tx1"/>
                </a:solidFill>
                <a:effectLst/>
                <a:latin typeface="Segoe UI" panose="020B0502040204020203" pitchFamily="34" charset="0"/>
                <a:ea typeface="+mn-ea"/>
                <a:cs typeface="+mn-cs"/>
              </a:rPr>
              <a:t>$("#test").hide() - hides the element with id="test".</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88266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Demo: Start by talking about APIs: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an API? – The term API is an acronym, and it stands for “Application Programming Interface.”</a:t>
            </a:r>
          </a:p>
          <a:p>
            <a:r>
              <a:rPr lang="en-US" sz="882" b="0" i="0" kern="1200" dirty="0">
                <a:solidFill>
                  <a:schemeClr val="tx1"/>
                </a:solidFill>
                <a:effectLst/>
                <a:latin typeface="Segoe UI" panose="020B0502040204020203" pitchFamily="34" charset="0"/>
                <a:ea typeface="+mn-ea"/>
                <a:cs typeface="+mn-cs"/>
              </a:rPr>
              <a:t>What are some examples of APIs?</a:t>
            </a:r>
          </a:p>
          <a:p>
            <a:r>
              <a:rPr lang="en-US" sz="882" b="0" i="0" kern="1200" dirty="0">
                <a:solidFill>
                  <a:schemeClr val="tx1"/>
                </a:solidFill>
                <a:effectLst/>
                <a:latin typeface="Segoe UI" panose="020B0502040204020203" pitchFamily="34" charset="0"/>
                <a:ea typeface="+mn-ea"/>
                <a:cs typeface="+mn-cs"/>
              </a:rPr>
              <a:t>What are some examples of APIs that aren’t code based? (Is a keyboard and API? Is your screen on your phone and API? The point is that an API is something that we use to  interact with machines with computers in them)</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Application Programming Interface</a:t>
            </a:r>
          </a:p>
          <a:p>
            <a:r>
              <a:rPr lang="en-US" sz="882" b="0" i="0" kern="1200" dirty="0">
                <a:solidFill>
                  <a:schemeClr val="tx1"/>
                </a:solidFill>
                <a:effectLst/>
                <a:latin typeface="Segoe UI" panose="020B0502040204020203" pitchFamily="34" charset="0"/>
                <a:ea typeface="+mn-ea"/>
                <a:cs typeface="+mn-cs"/>
              </a:rPr>
              <a:t>Think of an API like a menu in a restaurant. The menu provides a list of dishes you can order, along with a description of each dish. When you specify what menu items you want, the restaurant’s kitchen does the work and provides you with some finished dishes. You don’t know exactly how the restaurant prepares that food, and you don’t really need to.</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Similarly, an API lists a bunch of operations that developers can use, along with a description of what they do. The developer doesn’t necessarily need to know how, for example, an operating system builds and presents a “Save As” dialog box. They just need to know that it’s available for use in their app.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isn’t a perfect metaphor, as developers may have to provide their own data to the API to get the results, so perhaps it’s more like a fancy restaurant where you can provide some of your own ingredients the kitchen will work with.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But it’s broadly accurate. APIs allow developers to save time by taking advantage of a platform’s implementation to do the nitty-gritty work. This helps reduce the amount of code developers need to create, and also helps create more consistency across apps for the same platform. APIs can control access to hardware and software resources.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We are going to build a program that goes out to the </a:t>
            </a:r>
            <a:r>
              <a:rPr lang="en-US" sz="882" b="1" i="0" kern="1200" dirty="0" err="1">
                <a:solidFill>
                  <a:schemeClr val="tx1"/>
                </a:solidFill>
                <a:effectLst/>
                <a:latin typeface="Segoe UI" panose="020B0502040204020203" pitchFamily="34" charset="0"/>
                <a:ea typeface="+mn-ea"/>
                <a:cs typeface="+mn-cs"/>
              </a:rPr>
              <a:t>pokedex</a:t>
            </a:r>
            <a:r>
              <a:rPr lang="en-US" sz="882" b="1" i="0" kern="1200" dirty="0">
                <a:solidFill>
                  <a:schemeClr val="tx1"/>
                </a:solidFill>
                <a:effectLst/>
                <a:latin typeface="Segoe UI" panose="020B0502040204020203" pitchFamily="34" charset="0"/>
                <a:ea typeface="+mn-ea"/>
                <a:cs typeface="+mn-cs"/>
              </a:rPr>
              <a:t> API and returns information in the form of JSON.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jQuery get() and post() methods are used to request data from the server with an HTTP GET or POST request.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HTTP Request: GET vs. POST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Two commonly used methods for a request-response between a client and server are: GET and POST.</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GET</a:t>
            </a:r>
            <a:r>
              <a:rPr lang="en-US" sz="882" b="0" i="0" kern="1200" dirty="0">
                <a:solidFill>
                  <a:schemeClr val="tx1"/>
                </a:solidFill>
                <a:effectLst/>
                <a:latin typeface="Segoe UI" panose="020B0502040204020203" pitchFamily="34" charset="0"/>
                <a:ea typeface="+mn-ea"/>
                <a:cs typeface="+mn-cs"/>
              </a:rPr>
              <a:t> - Requests data from a specified resource</a:t>
            </a:r>
          </a:p>
          <a:p>
            <a:r>
              <a:rPr lang="en-US" sz="882" b="1" i="0" kern="1200" dirty="0">
                <a:solidFill>
                  <a:schemeClr val="tx1"/>
                </a:solidFill>
                <a:effectLst/>
                <a:latin typeface="Segoe UI" panose="020B0502040204020203" pitchFamily="34" charset="0"/>
                <a:ea typeface="+mn-ea"/>
                <a:cs typeface="+mn-cs"/>
              </a:rPr>
              <a:t>POST</a:t>
            </a:r>
            <a:r>
              <a:rPr lang="en-US" sz="882" b="0" i="0" kern="1200" dirty="0">
                <a:solidFill>
                  <a:schemeClr val="tx1"/>
                </a:solidFill>
                <a:effectLst/>
                <a:latin typeface="Segoe UI" panose="020B0502040204020203" pitchFamily="34" charset="0"/>
                <a:ea typeface="+mn-ea"/>
                <a:cs typeface="+mn-cs"/>
              </a:rPr>
              <a:t> - Submits data to be processed to a specified resource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GET is basically used for just getting (retrieving) some data from the server. </a:t>
            </a:r>
          </a:p>
          <a:p>
            <a:r>
              <a:rPr lang="en-US" sz="882" b="0" i="0" kern="1200" dirty="0">
                <a:solidFill>
                  <a:schemeClr val="tx1"/>
                </a:solidFill>
                <a:effectLst/>
                <a:latin typeface="Segoe UI" panose="020B0502040204020203" pitchFamily="34" charset="0"/>
                <a:ea typeface="+mn-ea"/>
                <a:cs typeface="+mn-cs"/>
              </a:rPr>
              <a:t>POST can also be used to get some data from the server. However, the POST method NEVER caches data, and is often used to send data along with the request.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$.get() Method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$.get() method requests data from the server with an HTTP GET request. Show the example above.</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78611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the working code: </a:t>
            </a:r>
            <a:r>
              <a:rPr lang="en-US" dirty="0">
                <a:hlinkClick r:id="rId3"/>
              </a:rPr>
              <a:t>https://codepen.io/dannyooooo/pen/229e50320ec54d6b8e2f845fa07672ba</a:t>
            </a:r>
            <a:endParaRPr lang="en-US" dirty="0"/>
          </a:p>
          <a:p>
            <a:endParaRPr lang="en-US" dirty="0"/>
          </a:p>
          <a:p>
            <a:r>
              <a:rPr lang="en-US" dirty="0"/>
              <a:t>The code is also in the Instructor’s materials.</a:t>
            </a:r>
          </a:p>
          <a:p>
            <a:endParaRPr lang="en-US" dirty="0"/>
          </a:p>
          <a:p>
            <a:r>
              <a:rPr lang="en-US" dirty="0"/>
              <a:t>*** Demo do a walk through on the code after the students have struggled with it for a while.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1/20/2020 10:42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40</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1/20/2020 10:42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1/20/2020 10:42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43</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1/20/2020 10:42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1/20/2020 10:42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1/20/2020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2</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7C4C-3B60-B24E-B4C6-4BCB9CA711BD}"/>
              </a:ext>
            </a:extLst>
          </p:cNvPr>
          <p:cNvSpPr>
            <a:spLocks noGrp="1"/>
          </p:cNvSpPr>
          <p:nvPr>
            <p:ph type="title"/>
          </p:nvPr>
        </p:nvSpPr>
        <p:spPr/>
        <p:txBody>
          <a:bodyPr/>
          <a:lstStyle/>
          <a:p>
            <a:r>
              <a:rPr lang="en-US" dirty="0"/>
              <a:t>Activity: Dojo Diner</a:t>
            </a:r>
          </a:p>
        </p:txBody>
      </p:sp>
      <p:pic>
        <p:nvPicPr>
          <p:cNvPr id="5" name="Content Placeholder 4">
            <a:extLst>
              <a:ext uri="{FF2B5EF4-FFF2-40B4-BE49-F238E27FC236}">
                <a16:creationId xmlns:a16="http://schemas.microsoft.com/office/drawing/2014/main" id="{92C2FFC6-D628-8C4F-BACF-AFC9041B9244}"/>
              </a:ext>
            </a:extLst>
          </p:cNvPr>
          <p:cNvPicPr>
            <a:picLocks noGrp="1" noChangeAspect="1"/>
          </p:cNvPicPr>
          <p:nvPr>
            <p:ph sz="quarter" idx="10"/>
          </p:nvPr>
        </p:nvPicPr>
        <p:blipFill>
          <a:blip r:embed="rId3"/>
          <a:stretch>
            <a:fillRect/>
          </a:stretch>
        </p:blipFill>
        <p:spPr>
          <a:xfrm>
            <a:off x="1297212" y="1435100"/>
            <a:ext cx="9592814" cy="4833938"/>
          </a:xfrm>
        </p:spPr>
      </p:pic>
    </p:spTree>
    <p:extLst>
      <p:ext uri="{BB962C8B-B14F-4D97-AF65-F5344CB8AC3E}">
        <p14:creationId xmlns:p14="http://schemas.microsoft.com/office/powerpoint/2010/main" val="1890275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Activity Create a Static Webpage: Portfolio</a:t>
            </a:r>
          </a:p>
        </p:txBody>
      </p:sp>
      <p:pic>
        <p:nvPicPr>
          <p:cNvPr id="9" name="Content Placeholder 8">
            <a:extLst>
              <a:ext uri="{FF2B5EF4-FFF2-40B4-BE49-F238E27FC236}">
                <a16:creationId xmlns:a16="http://schemas.microsoft.com/office/drawing/2014/main" id="{0B25FC2E-4984-0D4D-950D-6F1E77A34BD4}"/>
              </a:ext>
            </a:extLst>
          </p:cNvPr>
          <p:cNvPicPr>
            <a:picLocks noGrp="1" noChangeAspect="1"/>
          </p:cNvPicPr>
          <p:nvPr>
            <p:ph sz="quarter" idx="10"/>
          </p:nvPr>
        </p:nvPicPr>
        <p:blipFill>
          <a:blip r:embed="rId3"/>
          <a:stretch>
            <a:fillRect/>
          </a:stretch>
        </p:blipFill>
        <p:spPr>
          <a:xfrm>
            <a:off x="3814583" y="1435100"/>
            <a:ext cx="4558071"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Quick JavaScript Overview</a:t>
            </a:r>
          </a:p>
        </p:txBody>
      </p:sp>
    </p:spTree>
    <p:extLst>
      <p:ext uri="{BB962C8B-B14F-4D97-AF65-F5344CB8AC3E}">
        <p14:creationId xmlns:p14="http://schemas.microsoft.com/office/powerpoint/2010/main" val="39803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JavaScript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016210"/>
          </a:xfrm>
        </p:spPr>
        <p:txBody>
          <a:bodyPr/>
          <a:lstStyle/>
          <a:p>
            <a:pPr lvl="1"/>
            <a:r>
              <a:rPr lang="en-US" sz="2800" dirty="0"/>
              <a:t>Intro to JavaScript </a:t>
            </a:r>
          </a:p>
          <a:p>
            <a:pPr lvl="1"/>
            <a:r>
              <a:rPr lang="en-US" sz="2800" dirty="0" err="1"/>
              <a:t>JSBin</a:t>
            </a:r>
            <a:r>
              <a:rPr lang="en-US" sz="2800" dirty="0"/>
              <a:t> &amp; running JS in the console</a:t>
            </a:r>
          </a:p>
          <a:p>
            <a:pPr lvl="1"/>
            <a:r>
              <a:rPr lang="en-US" sz="2800" dirty="0"/>
              <a:t>JavaScript Functions</a:t>
            </a:r>
          </a:p>
          <a:p>
            <a:pPr lvl="1"/>
            <a:r>
              <a:rPr lang="en-US" sz="2800" dirty="0"/>
              <a:t>An intro to JavaScript Objects</a:t>
            </a:r>
          </a:p>
          <a:p>
            <a:pPr marL="228600" lvl="1" indent="0">
              <a:buNone/>
            </a:pPr>
            <a:endParaRPr lang="en-US" sz="2800" dirty="0"/>
          </a:p>
          <a:p>
            <a:endParaRPr lang="en-US" dirty="0"/>
          </a:p>
        </p:txBody>
      </p:sp>
    </p:spTree>
    <p:extLst>
      <p:ext uri="{BB962C8B-B14F-4D97-AF65-F5344CB8AC3E}">
        <p14:creationId xmlns:p14="http://schemas.microsoft.com/office/powerpoint/2010/main" val="3834289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Introduction to JavaScript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892365" cy="3902607"/>
          </a:xfrm>
        </p:spPr>
        <p:txBody>
          <a:bodyPr/>
          <a:lstStyle/>
          <a:p>
            <a:r>
              <a:rPr lang="en-US" dirty="0"/>
              <a:t>Written in less than 2 weeks!</a:t>
            </a:r>
          </a:p>
          <a:p>
            <a:r>
              <a:rPr lang="en-US" dirty="0"/>
              <a:t>Microsoft adopted JS in 1996 to support IE 3</a:t>
            </a:r>
          </a:p>
          <a:p>
            <a:r>
              <a:rPr lang="en-US" dirty="0"/>
              <a:t>The language in the browser</a:t>
            </a:r>
          </a:p>
          <a:p>
            <a:r>
              <a:rPr lang="en-US" dirty="0"/>
              <a:t>HTML vs JavaScript</a:t>
            </a:r>
          </a:p>
          <a:p>
            <a:endParaRPr lang="en-US" dirty="0"/>
          </a:p>
          <a:p>
            <a:endParaRPr lang="en-US" dirty="0"/>
          </a:p>
          <a:p>
            <a:pPr lvl="1"/>
            <a:endParaRPr lang="en-US" dirty="0"/>
          </a:p>
          <a:p>
            <a:endParaRPr lang="en-US" dirty="0"/>
          </a:p>
        </p:txBody>
      </p:sp>
      <p:pic>
        <p:nvPicPr>
          <p:cNvPr id="4" name="Picture 3">
            <a:extLst>
              <a:ext uri="{FF2B5EF4-FFF2-40B4-BE49-F238E27FC236}">
                <a16:creationId xmlns:a16="http://schemas.microsoft.com/office/drawing/2014/main" id="{A9DE14A7-34DF-684C-A4FD-6F5A9BA84BD3}"/>
              </a:ext>
            </a:extLst>
          </p:cNvPr>
          <p:cNvPicPr>
            <a:picLocks noChangeAspect="1"/>
          </p:cNvPicPr>
          <p:nvPr/>
        </p:nvPicPr>
        <p:blipFill>
          <a:blip r:embed="rId3"/>
          <a:stretch>
            <a:fillRect/>
          </a:stretch>
        </p:blipFill>
        <p:spPr>
          <a:xfrm>
            <a:off x="7259918" y="874059"/>
            <a:ext cx="4322482" cy="4322482"/>
          </a:xfrm>
          <a:prstGeom prst="rect">
            <a:avLst/>
          </a:prstGeom>
        </p:spPr>
      </p:pic>
    </p:spTree>
    <p:extLst>
      <p:ext uri="{BB962C8B-B14F-4D97-AF65-F5344CB8AC3E}">
        <p14:creationId xmlns:p14="http://schemas.microsoft.com/office/powerpoint/2010/main" val="8789577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JavaScript Functions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3DDDC9DF-7803-C84E-9832-4AB19FA0A46E}"/>
              </a:ext>
            </a:extLst>
          </p:cNvPr>
          <p:cNvSpPr txBox="1"/>
          <p:nvPr/>
        </p:nvSpPr>
        <p:spPr>
          <a:xfrm>
            <a:off x="726142" y="1435100"/>
            <a:ext cx="4908176" cy="4308872"/>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2800" dirty="0"/>
              <a:t>A JavaScript function is a block of code designed to perform a particular task.</a:t>
            </a:r>
          </a:p>
          <a:p>
            <a:pPr marL="457200" indent="-457200">
              <a:buFont typeface="Arial" panose="020B0604020202020204" pitchFamily="34" charset="0"/>
              <a:buChar char="•"/>
            </a:pPr>
            <a:r>
              <a:rPr lang="en-US" sz="2800" dirty="0"/>
              <a:t>A JavaScript function is executed when "something" invokes it (calls it).</a:t>
            </a:r>
          </a:p>
          <a:p>
            <a:pPr marL="457200" indent="-457200">
              <a:buFont typeface="Arial" panose="020B0604020202020204" pitchFamily="34" charset="0"/>
              <a:buChar char="•"/>
            </a:pPr>
            <a:r>
              <a:rPr lang="en-US" sz="2800" dirty="0"/>
              <a:t>Running JS in your browser console and places like </a:t>
            </a:r>
            <a:r>
              <a:rPr lang="en-US" sz="2800" dirty="0" err="1"/>
              <a:t>JSBin</a:t>
            </a:r>
            <a:r>
              <a:rPr lang="en-US" sz="2800" dirty="0"/>
              <a:t> and </a:t>
            </a:r>
            <a:r>
              <a:rPr lang="en-US" sz="2800" dirty="0" err="1"/>
              <a:t>Codepen</a:t>
            </a:r>
            <a:br>
              <a:rPr lang="en-US" sz="2800" dirty="0"/>
            </a:br>
            <a:endParaRPr lang="en-US" sz="28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B7D0C78-4B7E-F848-A331-4ABCA5A82436}"/>
              </a:ext>
            </a:extLst>
          </p:cNvPr>
          <p:cNvPicPr>
            <a:picLocks noChangeAspect="1"/>
          </p:cNvPicPr>
          <p:nvPr/>
        </p:nvPicPr>
        <p:blipFill>
          <a:blip r:embed="rId3"/>
          <a:stretch>
            <a:fillRect/>
          </a:stretch>
        </p:blipFill>
        <p:spPr>
          <a:xfrm>
            <a:off x="6118412" y="5102806"/>
            <a:ext cx="4665476" cy="1324393"/>
          </a:xfrm>
          <a:prstGeom prst="rect">
            <a:avLst/>
          </a:prstGeom>
        </p:spPr>
      </p:pic>
      <p:pic>
        <p:nvPicPr>
          <p:cNvPr id="8" name="Picture 7">
            <a:extLst>
              <a:ext uri="{FF2B5EF4-FFF2-40B4-BE49-F238E27FC236}">
                <a16:creationId xmlns:a16="http://schemas.microsoft.com/office/drawing/2014/main" id="{8AF04617-E535-6343-AAD7-84361A215475}"/>
              </a:ext>
            </a:extLst>
          </p:cNvPr>
          <p:cNvPicPr>
            <a:picLocks noChangeAspect="1"/>
          </p:cNvPicPr>
          <p:nvPr/>
        </p:nvPicPr>
        <p:blipFill>
          <a:blip r:embed="rId4"/>
          <a:stretch>
            <a:fillRect/>
          </a:stretch>
        </p:blipFill>
        <p:spPr>
          <a:xfrm>
            <a:off x="5900598" y="1435100"/>
            <a:ext cx="5575300" cy="2463800"/>
          </a:xfrm>
          <a:prstGeom prst="rect">
            <a:avLst/>
          </a:prstGeom>
        </p:spPr>
      </p:pic>
      <p:pic>
        <p:nvPicPr>
          <p:cNvPr id="10" name="Picture 9">
            <a:extLst>
              <a:ext uri="{FF2B5EF4-FFF2-40B4-BE49-F238E27FC236}">
                <a16:creationId xmlns:a16="http://schemas.microsoft.com/office/drawing/2014/main" id="{18443862-C7B4-8946-8B0D-E712B4F8DC7F}"/>
              </a:ext>
            </a:extLst>
          </p:cNvPr>
          <p:cNvPicPr>
            <a:picLocks noChangeAspect="1"/>
          </p:cNvPicPr>
          <p:nvPr/>
        </p:nvPicPr>
        <p:blipFill>
          <a:blip r:embed="rId5"/>
          <a:stretch>
            <a:fillRect/>
          </a:stretch>
        </p:blipFill>
        <p:spPr>
          <a:xfrm>
            <a:off x="524017" y="5647765"/>
            <a:ext cx="4739013" cy="621273"/>
          </a:xfrm>
          <a:prstGeom prst="rect">
            <a:avLst/>
          </a:prstGeom>
        </p:spPr>
      </p:pic>
      <p:cxnSp>
        <p:nvCxnSpPr>
          <p:cNvPr id="12" name="Straight Arrow Connector 11">
            <a:extLst>
              <a:ext uri="{FF2B5EF4-FFF2-40B4-BE49-F238E27FC236}">
                <a16:creationId xmlns:a16="http://schemas.microsoft.com/office/drawing/2014/main" id="{C24A7404-37D2-194E-BFBC-BB404BDD7891}"/>
              </a:ext>
            </a:extLst>
          </p:cNvPr>
          <p:cNvCxnSpPr>
            <a:cxnSpLocks/>
            <a:stCxn id="10" idx="3"/>
          </p:cNvCxnSpPr>
          <p:nvPr/>
        </p:nvCxnSpPr>
        <p:spPr>
          <a:xfrm flipV="1">
            <a:off x="5263030" y="3981752"/>
            <a:ext cx="977573" cy="197665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753258-9359-8F41-8AE0-778BBA7AF360}"/>
              </a:ext>
            </a:extLst>
          </p:cNvPr>
          <p:cNvCxnSpPr>
            <a:cxnSpLocks/>
            <a:endCxn id="5" idx="0"/>
          </p:cNvCxnSpPr>
          <p:nvPr/>
        </p:nvCxnSpPr>
        <p:spPr>
          <a:xfrm>
            <a:off x="8323730" y="4114800"/>
            <a:ext cx="127420" cy="988006"/>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967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E069-3C0C-F849-A4B4-FF626342D439}"/>
              </a:ext>
            </a:extLst>
          </p:cNvPr>
          <p:cNvSpPr>
            <a:spLocks noGrp="1"/>
          </p:cNvSpPr>
          <p:nvPr>
            <p:ph type="title"/>
          </p:nvPr>
        </p:nvSpPr>
        <p:spPr/>
        <p:txBody>
          <a:bodyPr/>
          <a:lstStyle/>
          <a:p>
            <a:r>
              <a:rPr lang="en-US" dirty="0"/>
              <a:t>The Document Object Model</a:t>
            </a:r>
          </a:p>
        </p:txBody>
      </p:sp>
      <p:sp>
        <p:nvSpPr>
          <p:cNvPr id="3" name="Content Placeholder 2">
            <a:extLst>
              <a:ext uri="{FF2B5EF4-FFF2-40B4-BE49-F238E27FC236}">
                <a16:creationId xmlns:a16="http://schemas.microsoft.com/office/drawing/2014/main" id="{2317C5B9-BDFD-2040-8AFA-45602C5510DD}"/>
              </a:ext>
            </a:extLst>
          </p:cNvPr>
          <p:cNvSpPr>
            <a:spLocks noGrp="1"/>
          </p:cNvSpPr>
          <p:nvPr>
            <p:ph sz="quarter" idx="10"/>
          </p:nvPr>
        </p:nvSpPr>
        <p:spPr>
          <a:xfrm>
            <a:off x="584200" y="1435100"/>
            <a:ext cx="5883835" cy="1465016"/>
          </a:xfrm>
        </p:spPr>
        <p:txBody>
          <a:bodyPr/>
          <a:lstStyle/>
          <a:p>
            <a:r>
              <a:rPr lang="en-US" dirty="0"/>
              <a:t>DOM vs Source Code?</a:t>
            </a:r>
          </a:p>
          <a:p>
            <a:r>
              <a:rPr lang="en-US" dirty="0"/>
              <a:t>JavaScript to manipulate the DOM</a:t>
            </a:r>
          </a:p>
          <a:p>
            <a:r>
              <a:rPr lang="en-US" dirty="0"/>
              <a:t>DOM makes dynamic pages possible</a:t>
            </a:r>
          </a:p>
        </p:txBody>
      </p:sp>
      <p:pic>
        <p:nvPicPr>
          <p:cNvPr id="5" name="Picture 4">
            <a:extLst>
              <a:ext uri="{FF2B5EF4-FFF2-40B4-BE49-F238E27FC236}">
                <a16:creationId xmlns:a16="http://schemas.microsoft.com/office/drawing/2014/main" id="{E1B706A0-7E1C-C34A-9737-85AEA1A4BD62}"/>
              </a:ext>
            </a:extLst>
          </p:cNvPr>
          <p:cNvPicPr>
            <a:picLocks noChangeAspect="1"/>
          </p:cNvPicPr>
          <p:nvPr/>
        </p:nvPicPr>
        <p:blipFill>
          <a:blip r:embed="rId3"/>
          <a:stretch>
            <a:fillRect/>
          </a:stretch>
        </p:blipFill>
        <p:spPr>
          <a:xfrm>
            <a:off x="6443109" y="734199"/>
            <a:ext cx="4734414" cy="4900119"/>
          </a:xfrm>
          <a:prstGeom prst="rect">
            <a:avLst/>
          </a:prstGeom>
        </p:spPr>
      </p:pic>
    </p:spTree>
    <p:extLst>
      <p:ext uri="{BB962C8B-B14F-4D97-AF65-F5344CB8AC3E}">
        <p14:creationId xmlns:p14="http://schemas.microsoft.com/office/powerpoint/2010/main" val="42223748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Using jQuery and APIs</a:t>
            </a:r>
          </a:p>
        </p:txBody>
      </p:sp>
    </p:spTree>
    <p:extLst>
      <p:ext uri="{BB962C8B-B14F-4D97-AF65-F5344CB8AC3E}">
        <p14:creationId xmlns:p14="http://schemas.microsoft.com/office/powerpoint/2010/main" val="10974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jQuery/API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2868478"/>
          </a:xfrm>
        </p:spPr>
        <p:txBody>
          <a:bodyPr/>
          <a:lstStyle/>
          <a:p>
            <a:r>
              <a:rPr lang="en-US" dirty="0"/>
              <a:t>Introduction to jQuery and APIs</a:t>
            </a:r>
          </a:p>
          <a:p>
            <a:r>
              <a:rPr lang="en-US" dirty="0"/>
              <a:t>Using jQuery to access APIs</a:t>
            </a:r>
          </a:p>
          <a:p>
            <a:r>
              <a:rPr lang="en-US" dirty="0"/>
              <a:t>Combining HTML and jQuery</a:t>
            </a:r>
          </a:p>
          <a:p>
            <a:r>
              <a:rPr lang="en-US" dirty="0"/>
              <a:t>Creating a </a:t>
            </a:r>
            <a:r>
              <a:rPr lang="en-US" dirty="0" err="1"/>
              <a:t>Pokedex</a:t>
            </a:r>
            <a:endParaRPr lang="en-US" dirty="0"/>
          </a:p>
          <a:p>
            <a:pPr lvl="1"/>
            <a:endParaRPr lang="en-US" dirty="0"/>
          </a:p>
          <a:p>
            <a:endParaRPr lang="en-US" dirty="0"/>
          </a:p>
        </p:txBody>
      </p:sp>
    </p:spTree>
    <p:extLst>
      <p:ext uri="{BB962C8B-B14F-4D97-AF65-F5344CB8AC3E}">
        <p14:creationId xmlns:p14="http://schemas.microsoft.com/office/powerpoint/2010/main" val="8468020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 usage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75017" cy="1154763"/>
          </a:xfrm>
        </p:spPr>
        <p:txBody>
          <a:bodyPr/>
          <a:lstStyle/>
          <a:p>
            <a:pPr lvl="1"/>
            <a:r>
              <a:rPr lang="en-US" sz="2800" dirty="0"/>
              <a:t>Making sure jQuery is in your &lt;head&gt;</a:t>
            </a:r>
          </a:p>
          <a:p>
            <a:pPr lvl="1"/>
            <a:r>
              <a:rPr lang="en-US" sz="2800" dirty="0">
                <a:solidFill>
                  <a:schemeClr val="tx1"/>
                </a:solidFill>
                <a:latin typeface="Segoe UI" panose="020B0502040204020203" pitchFamily="34" charset="0"/>
              </a:rPr>
              <a:t>Basic syntax is: </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selector</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action</a:t>
            </a:r>
            <a:r>
              <a:rPr lang="en-US" sz="2800" b="1" dirty="0">
                <a:solidFill>
                  <a:schemeClr val="tx1"/>
                </a:solidFill>
                <a:latin typeface="Segoe UI" panose="020B0502040204020203" pitchFamily="34" charset="0"/>
              </a:rPr>
              <a:t>()</a:t>
            </a:r>
            <a:endParaRPr lang="en-US" sz="2800" dirty="0">
              <a:solidFill>
                <a:schemeClr val="tx1"/>
              </a:solidFill>
              <a:latin typeface="Segoe UI" panose="020B0502040204020203" pitchFamily="34" charset="0"/>
            </a:endParaRPr>
          </a:p>
          <a:p>
            <a:pPr lvl="1"/>
            <a:endParaRPr lang="en-US" sz="2800" dirty="0"/>
          </a:p>
          <a:p>
            <a:pPr lvl="1"/>
            <a:endParaRPr lang="en-US" sz="2800" dirty="0"/>
          </a:p>
          <a:p>
            <a:pPr lvl="1"/>
            <a:endParaRPr lang="en-US" sz="2800" dirty="0"/>
          </a:p>
          <a:p>
            <a:endParaRPr lang="en-US" dirty="0"/>
          </a:p>
        </p:txBody>
      </p:sp>
      <p:sp>
        <p:nvSpPr>
          <p:cNvPr id="4" name="Rectangle 3">
            <a:extLst>
              <a:ext uri="{FF2B5EF4-FFF2-40B4-BE49-F238E27FC236}">
                <a16:creationId xmlns:a16="http://schemas.microsoft.com/office/drawing/2014/main" id="{3F151E52-4849-094D-A826-BE148E6B67C5}"/>
              </a:ext>
            </a:extLst>
          </p:cNvPr>
          <p:cNvSpPr/>
          <p:nvPr/>
        </p:nvSpPr>
        <p:spPr bwMode="auto">
          <a:xfrm>
            <a:off x="7116417" y="1749287"/>
            <a:ext cx="4035287" cy="4373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63424B36-CFF9-8240-9182-9428E5D64F69}"/>
              </a:ext>
            </a:extLst>
          </p:cNvPr>
          <p:cNvSpPr/>
          <p:nvPr/>
        </p:nvSpPr>
        <p:spPr bwMode="auto">
          <a:xfrm>
            <a:off x="7613373" y="2158447"/>
            <a:ext cx="3140765" cy="128049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2060"/>
                </a:solidFill>
                <a:ea typeface="Segoe UI" pitchFamily="34" charset="0"/>
                <a:cs typeface="Segoe UI" pitchFamily="34" charset="0"/>
              </a:rPr>
              <a:t>webpage.net</a:t>
            </a:r>
            <a:endParaRPr lang="en-US" sz="2000" dirty="0">
              <a:solidFill>
                <a:srgbClr val="002060"/>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8347372E-C8EC-C341-B03C-897CF7687587}"/>
              </a:ext>
            </a:extLst>
          </p:cNvPr>
          <p:cNvCxnSpPr>
            <a:cxnSpLocks/>
          </p:cNvCxnSpPr>
          <p:nvPr/>
        </p:nvCxnSpPr>
        <p:spPr>
          <a:xfrm>
            <a:off x="5824330" y="3597965"/>
            <a:ext cx="1789043" cy="258418"/>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EBFA94-70B6-B64D-B336-2348A3B48861}"/>
              </a:ext>
            </a:extLst>
          </p:cNvPr>
          <p:cNvCxnSpPr>
            <a:cxnSpLocks/>
          </p:cNvCxnSpPr>
          <p:nvPr/>
        </p:nvCxnSpPr>
        <p:spPr>
          <a:xfrm>
            <a:off x="6659217" y="1749287"/>
            <a:ext cx="894522" cy="270013"/>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04595F8-4FCF-8A42-B4B9-C030098E9B76}"/>
              </a:ext>
            </a:extLst>
          </p:cNvPr>
          <p:cNvSpPr/>
          <p:nvPr/>
        </p:nvSpPr>
        <p:spPr bwMode="auto">
          <a:xfrm>
            <a:off x="7792278" y="3876260"/>
            <a:ext cx="1371600" cy="65598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BUTTON</a:t>
            </a:r>
          </a:p>
        </p:txBody>
      </p:sp>
      <p:sp>
        <p:nvSpPr>
          <p:cNvPr id="17" name="Rounded Rectangle 16">
            <a:extLst>
              <a:ext uri="{FF2B5EF4-FFF2-40B4-BE49-F238E27FC236}">
                <a16:creationId xmlns:a16="http://schemas.microsoft.com/office/drawing/2014/main" id="{60C257DA-80D7-884F-86F2-7FC3266C4055}"/>
              </a:ext>
            </a:extLst>
          </p:cNvPr>
          <p:cNvSpPr/>
          <p:nvPr/>
        </p:nvSpPr>
        <p:spPr bwMode="auto">
          <a:xfrm>
            <a:off x="9342783" y="3848099"/>
            <a:ext cx="1411355" cy="1817206"/>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78E0E34-6662-D546-8787-2D2EFAE868C7}"/>
              </a:ext>
            </a:extLst>
          </p:cNvPr>
          <p:cNvSpPr txBox="1"/>
          <p:nvPr/>
        </p:nvSpPr>
        <p:spPr>
          <a:xfrm>
            <a:off x="1321904" y="3260707"/>
            <a:ext cx="4929808" cy="1231106"/>
          </a:xfrm>
          <a:prstGeom prst="rect">
            <a:avLst/>
          </a:prstGeom>
          <a:noFill/>
        </p:spPr>
        <p:txBody>
          <a:bodyPr wrap="square" lIns="0" tIns="0" rIns="0" bIns="0" rtlCol="0">
            <a:spAutoFit/>
          </a:bodyPr>
          <a:lstStyle/>
          <a:p>
            <a:pPr marL="457200" indent="-457200" algn="l">
              <a:buFont typeface="+mj-lt"/>
              <a:buAutoNum type="arabicPeriod"/>
            </a:pPr>
            <a:r>
              <a:rPr lang="en-US" sz="2000" dirty="0">
                <a:gradFill>
                  <a:gsLst>
                    <a:gs pos="2917">
                      <a:schemeClr val="tx1"/>
                    </a:gs>
                    <a:gs pos="30000">
                      <a:schemeClr val="tx1"/>
                    </a:gs>
                  </a:gsLst>
                  <a:lin ang="5400000" scaled="0"/>
                </a:gradFill>
              </a:rPr>
              <a:t>1. User clicks button (the selector)</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2. jQuery  .hide() function is triggered and the element disappears</a:t>
            </a:r>
          </a:p>
        </p:txBody>
      </p:sp>
      <p:cxnSp>
        <p:nvCxnSpPr>
          <p:cNvPr id="20" name="Straight Arrow Connector 19">
            <a:extLst>
              <a:ext uri="{FF2B5EF4-FFF2-40B4-BE49-F238E27FC236}">
                <a16:creationId xmlns:a16="http://schemas.microsoft.com/office/drawing/2014/main" id="{A72F241A-F06C-674A-B770-7B2114407E61}"/>
              </a:ext>
            </a:extLst>
          </p:cNvPr>
          <p:cNvCxnSpPr>
            <a:cxnSpLocks/>
          </p:cNvCxnSpPr>
          <p:nvPr/>
        </p:nvCxnSpPr>
        <p:spPr>
          <a:xfrm>
            <a:off x="5764695" y="4403032"/>
            <a:ext cx="3419060" cy="759625"/>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6376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 usage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75017" cy="1154763"/>
          </a:xfrm>
        </p:spPr>
        <p:txBody>
          <a:bodyPr/>
          <a:lstStyle/>
          <a:p>
            <a:pPr lvl="1"/>
            <a:r>
              <a:rPr lang="en-US" sz="2800" dirty="0"/>
              <a:t>Making sure jQuery is in your &lt;head&gt;</a:t>
            </a:r>
          </a:p>
          <a:p>
            <a:pPr lvl="1"/>
            <a:r>
              <a:rPr lang="en-US" sz="2800" dirty="0">
                <a:solidFill>
                  <a:schemeClr val="tx1"/>
                </a:solidFill>
                <a:latin typeface="Segoe UI" panose="020B0502040204020203" pitchFamily="34" charset="0"/>
              </a:rPr>
              <a:t>Basic syntax is: </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selector</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action</a:t>
            </a:r>
            <a:r>
              <a:rPr lang="en-US" sz="2800" b="1" dirty="0">
                <a:solidFill>
                  <a:schemeClr val="tx1"/>
                </a:solidFill>
                <a:latin typeface="Segoe UI" panose="020B0502040204020203" pitchFamily="34" charset="0"/>
              </a:rPr>
              <a:t>()</a:t>
            </a:r>
            <a:endParaRPr lang="en-US" sz="2800" dirty="0">
              <a:solidFill>
                <a:schemeClr val="tx1"/>
              </a:solidFill>
              <a:latin typeface="Segoe UI" panose="020B0502040204020203" pitchFamily="34" charset="0"/>
            </a:endParaRPr>
          </a:p>
          <a:p>
            <a:pPr lvl="1"/>
            <a:endParaRPr lang="en-US" sz="2800" dirty="0"/>
          </a:p>
          <a:p>
            <a:pPr lvl="1"/>
            <a:endParaRPr lang="en-US" sz="2800" dirty="0"/>
          </a:p>
          <a:p>
            <a:pPr lvl="1"/>
            <a:endParaRPr lang="en-US" sz="2800" dirty="0"/>
          </a:p>
          <a:p>
            <a:endParaRPr lang="en-US" dirty="0"/>
          </a:p>
        </p:txBody>
      </p:sp>
      <p:sp>
        <p:nvSpPr>
          <p:cNvPr id="4" name="Rectangle 3">
            <a:extLst>
              <a:ext uri="{FF2B5EF4-FFF2-40B4-BE49-F238E27FC236}">
                <a16:creationId xmlns:a16="http://schemas.microsoft.com/office/drawing/2014/main" id="{3F151E52-4849-094D-A826-BE148E6B67C5}"/>
              </a:ext>
            </a:extLst>
          </p:cNvPr>
          <p:cNvSpPr/>
          <p:nvPr/>
        </p:nvSpPr>
        <p:spPr bwMode="auto">
          <a:xfrm>
            <a:off x="7116417" y="1749287"/>
            <a:ext cx="4035287" cy="4373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63424B36-CFF9-8240-9182-9428E5D64F69}"/>
              </a:ext>
            </a:extLst>
          </p:cNvPr>
          <p:cNvSpPr/>
          <p:nvPr/>
        </p:nvSpPr>
        <p:spPr bwMode="auto">
          <a:xfrm>
            <a:off x="7613373" y="2158447"/>
            <a:ext cx="3140765" cy="128049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2060"/>
                </a:solidFill>
                <a:ea typeface="Segoe UI" pitchFamily="34" charset="0"/>
                <a:cs typeface="Segoe UI" pitchFamily="34" charset="0"/>
              </a:rPr>
              <a:t>webpage.net</a:t>
            </a:r>
            <a:endParaRPr lang="en-US" sz="2000" dirty="0">
              <a:solidFill>
                <a:srgbClr val="002060"/>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8347372E-C8EC-C341-B03C-897CF7687587}"/>
              </a:ext>
            </a:extLst>
          </p:cNvPr>
          <p:cNvCxnSpPr>
            <a:cxnSpLocks/>
          </p:cNvCxnSpPr>
          <p:nvPr/>
        </p:nvCxnSpPr>
        <p:spPr>
          <a:xfrm>
            <a:off x="5824330" y="3597965"/>
            <a:ext cx="1789043" cy="258418"/>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EBFA94-70B6-B64D-B336-2348A3B48861}"/>
              </a:ext>
            </a:extLst>
          </p:cNvPr>
          <p:cNvCxnSpPr>
            <a:cxnSpLocks/>
          </p:cNvCxnSpPr>
          <p:nvPr/>
        </p:nvCxnSpPr>
        <p:spPr>
          <a:xfrm>
            <a:off x="6659217" y="1749287"/>
            <a:ext cx="894522" cy="270013"/>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04595F8-4FCF-8A42-B4B9-C030098E9B76}"/>
              </a:ext>
            </a:extLst>
          </p:cNvPr>
          <p:cNvSpPr/>
          <p:nvPr/>
        </p:nvSpPr>
        <p:spPr bwMode="auto">
          <a:xfrm>
            <a:off x="7792278" y="3876260"/>
            <a:ext cx="1371600" cy="65598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BUTTON</a:t>
            </a:r>
          </a:p>
        </p:txBody>
      </p:sp>
      <p:sp>
        <p:nvSpPr>
          <p:cNvPr id="17" name="Rounded Rectangle 16">
            <a:extLst>
              <a:ext uri="{FF2B5EF4-FFF2-40B4-BE49-F238E27FC236}">
                <a16:creationId xmlns:a16="http://schemas.microsoft.com/office/drawing/2014/main" id="{60C257DA-80D7-884F-86F2-7FC3266C4055}"/>
              </a:ext>
            </a:extLst>
          </p:cNvPr>
          <p:cNvSpPr/>
          <p:nvPr/>
        </p:nvSpPr>
        <p:spPr bwMode="auto">
          <a:xfrm>
            <a:off x="9342783" y="3848099"/>
            <a:ext cx="1411355" cy="1817206"/>
          </a:xfrm>
          <a:prstGeom prst="roundRect">
            <a:avLst/>
          </a:prstGeom>
          <a:solidFill>
            <a:schemeClr val="accent4">
              <a:lumMod val="60000"/>
              <a:lumOff val="40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78E0E34-6662-D546-8787-2D2EFAE868C7}"/>
              </a:ext>
            </a:extLst>
          </p:cNvPr>
          <p:cNvSpPr txBox="1"/>
          <p:nvPr/>
        </p:nvSpPr>
        <p:spPr>
          <a:xfrm>
            <a:off x="1321904" y="3260707"/>
            <a:ext cx="4929808" cy="1231106"/>
          </a:xfrm>
          <a:prstGeom prst="rect">
            <a:avLst/>
          </a:prstGeom>
          <a:noFill/>
        </p:spPr>
        <p:txBody>
          <a:bodyPr wrap="square" lIns="0" tIns="0" rIns="0" bIns="0" rtlCol="0">
            <a:spAutoFit/>
          </a:bodyPr>
          <a:lstStyle/>
          <a:p>
            <a:pPr marL="457200" indent="-457200" algn="l">
              <a:buFont typeface="+mj-lt"/>
              <a:buAutoNum type="arabicPeriod"/>
            </a:pPr>
            <a:r>
              <a:rPr lang="en-US" sz="2000" dirty="0">
                <a:gradFill>
                  <a:gsLst>
                    <a:gs pos="2917">
                      <a:schemeClr val="tx1"/>
                    </a:gs>
                    <a:gs pos="30000">
                      <a:schemeClr val="tx1"/>
                    </a:gs>
                  </a:gsLst>
                  <a:lin ang="5400000" scaled="0"/>
                </a:gradFill>
              </a:rPr>
              <a:t>1. User clicks button (the selector)</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2. jQuery  .hide() function is triggered and the element disappears</a:t>
            </a:r>
          </a:p>
        </p:txBody>
      </p:sp>
      <p:cxnSp>
        <p:nvCxnSpPr>
          <p:cNvPr id="20" name="Straight Arrow Connector 19">
            <a:extLst>
              <a:ext uri="{FF2B5EF4-FFF2-40B4-BE49-F238E27FC236}">
                <a16:creationId xmlns:a16="http://schemas.microsoft.com/office/drawing/2014/main" id="{A72F241A-F06C-674A-B770-7B2114407E61}"/>
              </a:ext>
            </a:extLst>
          </p:cNvPr>
          <p:cNvCxnSpPr>
            <a:cxnSpLocks/>
          </p:cNvCxnSpPr>
          <p:nvPr/>
        </p:nvCxnSpPr>
        <p:spPr>
          <a:xfrm>
            <a:off x="5764695" y="4403032"/>
            <a:ext cx="3419060" cy="759625"/>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29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API: </a:t>
            </a:r>
            <a:r>
              <a:rPr lang="en-US" dirty="0">
                <a:solidFill>
                  <a:schemeClr val="tx1"/>
                </a:solidFill>
                <a:latin typeface="Segoe UI" panose="020B0502040204020203" pitchFamily="34" charset="0"/>
              </a:rPr>
              <a:t>Application Programming Interface</a:t>
            </a:r>
            <a:endParaRPr lang="en-US"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Oval 2">
            <a:extLst>
              <a:ext uri="{FF2B5EF4-FFF2-40B4-BE49-F238E27FC236}">
                <a16:creationId xmlns:a16="http://schemas.microsoft.com/office/drawing/2014/main" id="{22C603D1-F2F6-7746-A189-2A372691E522}"/>
              </a:ext>
            </a:extLst>
          </p:cNvPr>
          <p:cNvSpPr/>
          <p:nvPr/>
        </p:nvSpPr>
        <p:spPr bwMode="auto">
          <a:xfrm>
            <a:off x="1133061" y="2752384"/>
            <a:ext cx="2604052" cy="24358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Company</a:t>
            </a:r>
          </a:p>
        </p:txBody>
      </p:sp>
      <p:sp>
        <p:nvSpPr>
          <p:cNvPr id="4" name="Hexagon 3">
            <a:extLst>
              <a:ext uri="{FF2B5EF4-FFF2-40B4-BE49-F238E27FC236}">
                <a16:creationId xmlns:a16="http://schemas.microsoft.com/office/drawing/2014/main" id="{05692DFE-83A1-9E4C-8075-ED4E86A3707E}"/>
              </a:ext>
            </a:extLst>
          </p:cNvPr>
          <p:cNvSpPr/>
          <p:nvPr/>
        </p:nvSpPr>
        <p:spPr bwMode="auto">
          <a:xfrm>
            <a:off x="4790662" y="3453470"/>
            <a:ext cx="1093304" cy="993914"/>
          </a:xfrm>
          <a:prstGeom prst="hexago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API</a:t>
            </a:r>
          </a:p>
        </p:txBody>
      </p:sp>
      <p:sp>
        <p:nvSpPr>
          <p:cNvPr id="5" name="Rounded Rectangle 4">
            <a:extLst>
              <a:ext uri="{FF2B5EF4-FFF2-40B4-BE49-F238E27FC236}">
                <a16:creationId xmlns:a16="http://schemas.microsoft.com/office/drawing/2014/main" id="{3FE84DDF-02B4-134F-8429-415D9CC92860}"/>
              </a:ext>
            </a:extLst>
          </p:cNvPr>
          <p:cNvSpPr/>
          <p:nvPr/>
        </p:nvSpPr>
        <p:spPr bwMode="auto">
          <a:xfrm>
            <a:off x="7911548" y="3602557"/>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Enterprise App</a:t>
            </a:r>
          </a:p>
        </p:txBody>
      </p:sp>
      <p:sp>
        <p:nvSpPr>
          <p:cNvPr id="8" name="Rounded Rectangle 7">
            <a:extLst>
              <a:ext uri="{FF2B5EF4-FFF2-40B4-BE49-F238E27FC236}">
                <a16:creationId xmlns:a16="http://schemas.microsoft.com/office/drawing/2014/main" id="{EBE77DC0-C405-8444-B399-57145516692D}"/>
              </a:ext>
            </a:extLst>
          </p:cNvPr>
          <p:cNvSpPr/>
          <p:nvPr/>
        </p:nvSpPr>
        <p:spPr bwMode="auto">
          <a:xfrm>
            <a:off x="7364897" y="4657317"/>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Tablet</a:t>
            </a:r>
          </a:p>
        </p:txBody>
      </p:sp>
      <p:sp>
        <p:nvSpPr>
          <p:cNvPr id="9" name="Rounded Rectangle 8">
            <a:extLst>
              <a:ext uri="{FF2B5EF4-FFF2-40B4-BE49-F238E27FC236}">
                <a16:creationId xmlns:a16="http://schemas.microsoft.com/office/drawing/2014/main" id="{D820129C-2917-4349-9350-0380BBD34594}"/>
              </a:ext>
            </a:extLst>
          </p:cNvPr>
          <p:cNvSpPr/>
          <p:nvPr/>
        </p:nvSpPr>
        <p:spPr bwMode="auto">
          <a:xfrm>
            <a:off x="7364897" y="2497730"/>
            <a:ext cx="2295938"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Connected Phone</a:t>
            </a:r>
          </a:p>
        </p:txBody>
      </p:sp>
      <p:sp>
        <p:nvSpPr>
          <p:cNvPr id="10" name="Rounded Rectangle 9">
            <a:extLst>
              <a:ext uri="{FF2B5EF4-FFF2-40B4-BE49-F238E27FC236}">
                <a16:creationId xmlns:a16="http://schemas.microsoft.com/office/drawing/2014/main" id="{D50D5758-B32A-A740-8660-FFC61A885246}"/>
              </a:ext>
            </a:extLst>
          </p:cNvPr>
          <p:cNvSpPr/>
          <p:nvPr/>
        </p:nvSpPr>
        <p:spPr bwMode="auto">
          <a:xfrm>
            <a:off x="5883966" y="5546035"/>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Camera at Site</a:t>
            </a:r>
          </a:p>
        </p:txBody>
      </p:sp>
      <p:sp>
        <p:nvSpPr>
          <p:cNvPr id="11" name="Rounded Rectangle 10">
            <a:extLst>
              <a:ext uri="{FF2B5EF4-FFF2-40B4-BE49-F238E27FC236}">
                <a16:creationId xmlns:a16="http://schemas.microsoft.com/office/drawing/2014/main" id="{17615761-24AD-E64A-9DE9-9E3CC31CB8E3}"/>
              </a:ext>
            </a:extLst>
          </p:cNvPr>
          <p:cNvSpPr/>
          <p:nvPr/>
        </p:nvSpPr>
        <p:spPr bwMode="auto">
          <a:xfrm>
            <a:off x="5883965" y="1712284"/>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Connected Car</a:t>
            </a:r>
          </a:p>
        </p:txBody>
      </p:sp>
      <p:cxnSp>
        <p:nvCxnSpPr>
          <p:cNvPr id="12" name="Straight Arrow Connector 11">
            <a:extLst>
              <a:ext uri="{FF2B5EF4-FFF2-40B4-BE49-F238E27FC236}">
                <a16:creationId xmlns:a16="http://schemas.microsoft.com/office/drawing/2014/main" id="{DB260379-EDAB-D047-A175-28662C94CF41}"/>
              </a:ext>
            </a:extLst>
          </p:cNvPr>
          <p:cNvCxnSpPr>
            <a:cxnSpLocks/>
          </p:cNvCxnSpPr>
          <p:nvPr/>
        </p:nvCxnSpPr>
        <p:spPr>
          <a:xfrm flipV="1">
            <a:off x="5645426" y="2486425"/>
            <a:ext cx="460513" cy="674219"/>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A5A95F-C4DA-F946-9404-62156630B4C4}"/>
              </a:ext>
            </a:extLst>
          </p:cNvPr>
          <p:cNvCxnSpPr>
            <a:cxnSpLocks/>
          </p:cNvCxnSpPr>
          <p:nvPr/>
        </p:nvCxnSpPr>
        <p:spPr>
          <a:xfrm flipV="1">
            <a:off x="6093619" y="2813650"/>
            <a:ext cx="1135821" cy="599674"/>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FB2FA6-C77B-E747-8012-E58B6744C743}"/>
              </a:ext>
            </a:extLst>
          </p:cNvPr>
          <p:cNvCxnSpPr>
            <a:cxnSpLocks/>
          </p:cNvCxnSpPr>
          <p:nvPr/>
        </p:nvCxnSpPr>
        <p:spPr>
          <a:xfrm flipV="1">
            <a:off x="6105939" y="3861280"/>
            <a:ext cx="1567070" cy="54512"/>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7AB0DD-6FCA-6843-B4FA-BF766F959067}"/>
              </a:ext>
            </a:extLst>
          </p:cNvPr>
          <p:cNvCxnSpPr>
            <a:cxnSpLocks/>
          </p:cNvCxnSpPr>
          <p:nvPr/>
        </p:nvCxnSpPr>
        <p:spPr>
          <a:xfrm>
            <a:off x="6093619" y="4404423"/>
            <a:ext cx="1135821" cy="356166"/>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2E4E41-EE11-1F45-A0B4-5CE154C9DA42}"/>
              </a:ext>
            </a:extLst>
          </p:cNvPr>
          <p:cNvCxnSpPr>
            <a:cxnSpLocks/>
          </p:cNvCxnSpPr>
          <p:nvPr/>
        </p:nvCxnSpPr>
        <p:spPr>
          <a:xfrm>
            <a:off x="5797826" y="4700065"/>
            <a:ext cx="460513" cy="693570"/>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09BF963-7877-404A-869D-854DF0DC565B}"/>
              </a:ext>
            </a:extLst>
          </p:cNvPr>
          <p:cNvCxnSpPr>
            <a:cxnSpLocks/>
          </p:cNvCxnSpPr>
          <p:nvPr/>
        </p:nvCxnSpPr>
        <p:spPr>
          <a:xfrm flipV="1">
            <a:off x="3235655" y="3930550"/>
            <a:ext cx="1336347" cy="19877"/>
          </a:xfrm>
          <a:prstGeom prst="straightConnector1">
            <a:avLst/>
          </a:prstGeom>
          <a:ln w="254000">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3714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Capstone Project: Building a </a:t>
            </a:r>
            <a:r>
              <a:rPr lang="en-US" dirty="0" err="1"/>
              <a:t>Pokedex</a:t>
            </a:r>
            <a:endParaRPr lang="en-US" dirty="0"/>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 Building a </a:t>
            </a:r>
            <a:r>
              <a:rPr lang="en-US" dirty="0" err="1"/>
              <a:t>Pokedex</a:t>
            </a:r>
            <a:endParaRPr lang="en-US"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6" name="Picture 5">
            <a:extLst>
              <a:ext uri="{FF2B5EF4-FFF2-40B4-BE49-F238E27FC236}">
                <a16:creationId xmlns:a16="http://schemas.microsoft.com/office/drawing/2014/main" id="{5F13E661-6959-3446-9537-CFC17C9B79BB}"/>
              </a:ext>
            </a:extLst>
          </p:cNvPr>
          <p:cNvPicPr>
            <a:picLocks noChangeAspect="1"/>
          </p:cNvPicPr>
          <p:nvPr/>
        </p:nvPicPr>
        <p:blipFill>
          <a:blip r:embed="rId3"/>
          <a:stretch>
            <a:fillRect/>
          </a:stretch>
        </p:blipFill>
        <p:spPr>
          <a:xfrm>
            <a:off x="3232426" y="1202911"/>
            <a:ext cx="6045200" cy="4889500"/>
          </a:xfrm>
          <a:prstGeom prst="rect">
            <a:avLst/>
          </a:prstGeom>
        </p:spPr>
      </p:pic>
    </p:spTree>
    <p:extLst>
      <p:ext uri="{BB962C8B-B14F-4D97-AF65-F5344CB8AC3E}">
        <p14:creationId xmlns:p14="http://schemas.microsoft.com/office/powerpoint/2010/main" val="433862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3602705045"/>
              </p:ext>
            </p:extLst>
          </p:nvPr>
        </p:nvGraphicFramePr>
        <p:xfrm>
          <a:off x="2447180" y="1804803"/>
          <a:ext cx="7908789" cy="341376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JavaScript</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4. jQuery + APIs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0">
                <a:tc>
                  <a:txBody>
                    <a:bodyPr/>
                    <a:lstStyle/>
                    <a:p>
                      <a:pPr fontAlgn="t"/>
                      <a:r>
                        <a:rPr lang="en-US" sz="1600" b="0" dirty="0">
                          <a:solidFill>
                            <a:srgbClr val="5F5F5F"/>
                          </a:solidFill>
                          <a:effectLst/>
                          <a:latin typeface="Segoe UI" panose="020B0502040204020203" pitchFamily="34" charset="0"/>
                        </a:rPr>
                        <a:t>1:30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5. 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59488909"/>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042559" y="5232399"/>
            <a:ext cx="1580555" cy="626535"/>
          </a:xfrm>
          <a:prstGeom prst="roundRect">
            <a:avLst>
              <a:gd name="adj"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8" y="5232397"/>
            <a:ext cx="1410063" cy="6265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7"/>
            <a:ext cx="1410062" cy="6265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8509000" y="4396827"/>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34890</TotalTime>
  <Words>7388</Words>
  <Application>Microsoft Office PowerPoint</Application>
  <PresentationFormat>Widescreen</PresentationFormat>
  <Paragraphs>670</Paragraphs>
  <Slides>45</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Consolas</vt:lpstr>
      <vt:lpstr>Segoe UI</vt:lpstr>
      <vt:lpstr>Segoe UI Semibold</vt:lpstr>
      <vt:lpstr>Wingdings</vt:lpstr>
      <vt:lpstr>White Template</vt:lpstr>
      <vt:lpstr>Black Template</vt:lpstr>
      <vt:lpstr>Good morning!!! </vt:lpstr>
      <vt:lpstr>Web Development Fundamentals 2</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Activity: Dojo Diner</vt:lpstr>
      <vt:lpstr>Using The Inspect Element Tool</vt:lpstr>
      <vt:lpstr>The Display Property</vt:lpstr>
      <vt:lpstr>Box Model</vt:lpstr>
      <vt:lpstr>Activity Create a Static Webpage: Portfolio</vt:lpstr>
      <vt:lpstr>Please take a moment to complete this survey.   Survey: https://aka.ms/ReactorFeedback </vt:lpstr>
      <vt:lpstr>Quick JavaScript Overview</vt:lpstr>
      <vt:lpstr>JavaScript Overview</vt:lpstr>
      <vt:lpstr>Introduction to JavaScript</vt:lpstr>
      <vt:lpstr>Using JavaScript Functions</vt:lpstr>
      <vt:lpstr>The Document Object Model</vt:lpstr>
      <vt:lpstr>Using jQuery and APIs</vt:lpstr>
      <vt:lpstr>jQuery/API Overview</vt:lpstr>
      <vt:lpstr>jQuery usage</vt:lpstr>
      <vt:lpstr>jQuery usage</vt:lpstr>
      <vt:lpstr>API: Application Programming Interface</vt:lpstr>
      <vt:lpstr>Capstone Project: Building a Pokedex</vt:lpstr>
      <vt:lpstr>Capstone Project: Building a Pokedex</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Luke Lappala</cp:lastModifiedBy>
  <cp:revision>126</cp:revision>
  <cp:lastPrinted>2020-01-02T18:18:31Z</cp:lastPrinted>
  <dcterms:created xsi:type="dcterms:W3CDTF">2019-05-16T23:50:47Z</dcterms:created>
  <dcterms:modified xsi:type="dcterms:W3CDTF">2020-01-20T18:47:17Z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